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3" r:id="rId2"/>
    <p:sldId id="261" r:id="rId3"/>
    <p:sldId id="294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 showGuides="1">
      <p:cViewPr>
        <p:scale>
          <a:sx n="97" d="100"/>
          <a:sy n="97" d="100"/>
        </p:scale>
        <p:origin x="1200" y="512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3ACEC62-1312-4E9C-BC2B-292E5CBE71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4B3F93D-ACD2-410F-A08A-CADC6A0088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08D03E3-93A0-4C7C-9D84-D0448928D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904EC-FBB1-4609-9E39-EBEB85315619}" type="datetimeFigureOut">
              <a:rPr lang="it-IT" smtClean="0"/>
              <a:t>04/06/25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E1365C9-C403-4338-B934-107C54AA8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B4C14F5-6B3E-4B33-BC86-91C5F37D6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6941F-1AC4-43D5-A267-8478BCBFCF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3258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C3F976-EACC-439B-AB56-4838DE44D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7FFDD70-58F8-491C-85C7-9C7139A4DC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15E4BAE-CAB4-4C50-B015-13D57027EE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904EC-FBB1-4609-9E39-EBEB85315619}" type="datetimeFigureOut">
              <a:rPr lang="it-IT" smtClean="0"/>
              <a:t>04/06/25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1EFE939-76C6-48C8-B2D2-DC2DC3B42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666F957-581B-43CD-9644-09903CC0E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6941F-1AC4-43D5-A267-8478BCBFCF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7330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77C0E105-B154-4114-B6D7-1733B95B41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0290C3B-8E78-425B-9C78-E98162323A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108AA38-7870-4660-A16B-4EAC6D5F3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904EC-FBB1-4609-9E39-EBEB85315619}" type="datetimeFigureOut">
              <a:rPr lang="it-IT" smtClean="0"/>
              <a:t>04/06/25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A41D858-1140-470D-9839-23010121E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30B6EB6-220C-4A9A-B0ED-CB9DE8A84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6941F-1AC4-43D5-A267-8478BCBFCF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5448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4EC51D4-7FBA-456B-9CA7-977578170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EF02578-011A-473C-9B06-68B454A9CE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27246E9-BE84-468F-9724-FDB5F577B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904EC-FBB1-4609-9E39-EBEB85315619}" type="datetimeFigureOut">
              <a:rPr lang="it-IT" smtClean="0"/>
              <a:t>04/06/25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FCF59B1-2A5B-4DA4-8913-D357638F2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F2A7421-AB4C-4375-9025-1068CE556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6941F-1AC4-43D5-A267-8478BCBFCF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702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292A1D1-238A-41C9-A621-0128992B7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9F953E2-09F0-4EBF-91F0-FBB486C9C8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91D7FF8-DEB9-4ED8-B1A5-881B07802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904EC-FBB1-4609-9E39-EBEB85315619}" type="datetimeFigureOut">
              <a:rPr lang="it-IT" smtClean="0"/>
              <a:t>04/06/25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46FF175-B9BC-4CB5-9ACE-3E88C7D37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6BFCA8E-51CE-4E94-B31C-49FB83A2A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6941F-1AC4-43D5-A267-8478BCBFCF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9461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9612D8-EBB5-40AD-8C7C-9B765FB7F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F6C22FE-815E-4D11-838D-5D2E1A3F6C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FAD6468-B277-4B93-9DE1-5D2A70C05B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889F603-A160-45E6-9515-E20CF76F6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904EC-FBB1-4609-9E39-EBEB85315619}" type="datetimeFigureOut">
              <a:rPr lang="it-IT" smtClean="0"/>
              <a:t>04/06/25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6BA980E-6852-4408-985B-436FF17ED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AFB24BF-35AA-4B3E-893E-E22B7E71D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6941F-1AC4-43D5-A267-8478BCBFCF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9934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47586F1-1D87-4B6A-A951-E92BC0B36A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C949304-4CEC-423F-AF42-0EB7CE3EF4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74DFCCC-07CA-4331-A1A6-0A86AEEED3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0CB9A575-A644-4433-AA3C-7E4EE3ADC9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25B3BF0B-181E-442B-A03B-5A8D98FDD3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95C023B5-D1BA-4B71-AE46-2301FE934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904EC-FBB1-4609-9E39-EBEB85315619}" type="datetimeFigureOut">
              <a:rPr lang="it-IT" smtClean="0"/>
              <a:t>04/06/25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A739357E-4665-4D8C-B197-B68F3C53A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A2119E35-1324-486C-8E2A-AD6977C0C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6941F-1AC4-43D5-A267-8478BCBFCF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5750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FDA7DDB-7322-4E2C-8CD1-3EF33F3FA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209D6CB4-E936-45D9-935F-CE3871210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904EC-FBB1-4609-9E39-EBEB85315619}" type="datetimeFigureOut">
              <a:rPr lang="it-IT" smtClean="0"/>
              <a:t>04/06/25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D164148-E038-46DB-AAFE-D0E7F6562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F1391E55-A32F-42E5-AA6D-5A1DA0108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6941F-1AC4-43D5-A267-8478BCBFCF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6462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6F351536-0F80-41CA-B6D7-2BB0D1052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904EC-FBB1-4609-9E39-EBEB85315619}" type="datetimeFigureOut">
              <a:rPr lang="it-IT" smtClean="0"/>
              <a:t>04/06/25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D0478AA-B434-4E13-98B6-BE0834B5D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280D832B-BCC5-4045-8E2B-2519638AA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6941F-1AC4-43D5-A267-8478BCBFCF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7555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C838A88-DB24-476D-B2E5-8176178D1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CFD6E4B-C0F6-48B5-8CD0-1233684573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F92E664-7F2D-4BC4-A9FD-A3515A77EE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C7E008D-2EE2-4A42-85B6-5630B98AF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904EC-FBB1-4609-9E39-EBEB85315619}" type="datetimeFigureOut">
              <a:rPr lang="it-IT" smtClean="0"/>
              <a:t>04/06/25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28DED18-2C3A-44E1-AE12-AD6EB1011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67FB21A-4AED-433A-B427-636DD627F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6941F-1AC4-43D5-A267-8478BCBFCF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2972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EFD7678-58C3-4565-92D5-A5321322E5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37A1F3B3-29CD-4147-A716-73465390C8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982E167-4DDF-4421-891F-9543E95067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D6FEB64-507D-4C5C-B2D6-9804959D3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904EC-FBB1-4609-9E39-EBEB85315619}" type="datetimeFigureOut">
              <a:rPr lang="it-IT" smtClean="0"/>
              <a:t>04/06/25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6C2FBCB-A852-4EFE-BD10-B7D84BE38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9356531-512C-42EE-986A-D7553C159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6941F-1AC4-43D5-A267-8478BCBFCF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5342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F100DB0D-D3C4-40BF-9461-C823E8423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88DDEF6-FD6E-4A65-B472-1EB109AB8E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509CDDD-6A0D-4A8B-BEF6-1225814163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904EC-FBB1-4609-9E39-EBEB85315619}" type="datetimeFigureOut">
              <a:rPr lang="it-IT" smtClean="0"/>
              <a:t>04/06/25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1259444-0C86-4ADC-9A30-548A919982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E4DF698-91D6-47A1-BE9E-63895FB2B8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6941F-1AC4-43D5-A267-8478BCBFCF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5542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B69354-74D2-D9D5-70B1-A6E0D657F9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FF77E85A-9D0D-0A94-0F71-A2F5276ED099}"/>
              </a:ext>
            </a:extLst>
          </p:cNvPr>
          <p:cNvSpPr txBox="1"/>
          <p:nvPr/>
        </p:nvSpPr>
        <p:spPr>
          <a:xfrm>
            <a:off x="-35560" y="5987256"/>
            <a:ext cx="12227560" cy="8265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25B1D49E-AFB8-EB44-7AD0-699F1CB90D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39360" y="5923280"/>
            <a:ext cx="2133600" cy="934720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85283A2C-F13E-3DC9-C9D5-C7A43C4B85FC}"/>
              </a:ext>
            </a:extLst>
          </p:cNvPr>
          <p:cNvSpPr txBox="1"/>
          <p:nvPr/>
        </p:nvSpPr>
        <p:spPr>
          <a:xfrm>
            <a:off x="361444" y="1857590"/>
            <a:ext cx="11602720" cy="45997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: 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it-IT" sz="2100" dirty="0"/>
              <a:t>Rivolta a pazienti  di età ≥ 65 anni  non </a:t>
            </a:r>
            <a:r>
              <a:rPr lang="it-IT" sz="2100" dirty="0" err="1"/>
              <a:t>deambulabili</a:t>
            </a:r>
            <a:r>
              <a:rPr lang="it-IT" sz="2100" dirty="0"/>
              <a:t> e/o in condizioni di fragilità clinica e/o sociale;</a:t>
            </a:r>
          </a:p>
          <a:p>
            <a:pPr algn="just">
              <a:lnSpc>
                <a:spcPct val="150000"/>
              </a:lnSpc>
            </a:pPr>
            <a:endParaRPr lang="it-IT" sz="2100" dirty="0"/>
          </a:p>
          <a:p>
            <a:pPr algn="just">
              <a:lnSpc>
                <a:spcPct val="150000"/>
              </a:lnSpc>
            </a:pPr>
            <a:r>
              <a:rPr lang="it-IT" sz="2100" dirty="0"/>
              <a:t>2. Entro il 31 maggio di ciascun anno, va inviato al DSS  l’elenco dei pazienti individuati per l’</a:t>
            </a:r>
            <a:r>
              <a:rPr lang="it-IT" sz="2100" dirty="0" err="1"/>
              <a:t>ADPec</a:t>
            </a:r>
            <a:r>
              <a:rPr lang="it-IT" sz="2100" dirty="0"/>
              <a:t>; </a:t>
            </a:r>
          </a:p>
          <a:p>
            <a:pPr algn="just">
              <a:lnSpc>
                <a:spcPct val="150000"/>
              </a:lnSpc>
            </a:pPr>
            <a:endParaRPr lang="it-IT" sz="2100" dirty="0">
              <a:solidFill>
                <a:prstClr val="black"/>
              </a:solidFill>
              <a:latin typeface="Calibri" panose="020F0502020204030204"/>
            </a:endParaRPr>
          </a:p>
          <a:p>
            <a:pPr algn="just"/>
            <a:r>
              <a:rPr lang="it-IT" sz="2100" dirty="0">
                <a:solidFill>
                  <a:prstClr val="black"/>
                </a:solidFill>
                <a:latin typeface="Calibri" panose="020F0502020204030204"/>
              </a:rPr>
              <a:t>3. S</a:t>
            </a:r>
            <a:r>
              <a:rPr kumimoji="0" lang="it-IT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ino al  termine del periodo di  EMERGENZA CALORE, è possibile inviare e/o  integrare l’elenco dei</a:t>
            </a:r>
          </a:p>
          <a:p>
            <a:pPr marR="0" lvl="0" algn="just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it-IT" sz="2100" dirty="0">
                <a:solidFill>
                  <a:prstClr val="black"/>
                </a:solidFill>
                <a:latin typeface="Calibri" panose="020F0502020204030204"/>
              </a:rPr>
              <a:t>     </a:t>
            </a:r>
            <a:r>
              <a:rPr kumimoji="0" lang="it-IT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pazienti arruolati</a:t>
            </a:r>
            <a:r>
              <a:rPr lang="it-IT" sz="2100" dirty="0">
                <a:solidFill>
                  <a:prstClr val="black"/>
                </a:solidFill>
                <a:latin typeface="Calibri" panose="020F0502020204030204"/>
              </a:rPr>
              <a:t>. </a:t>
            </a:r>
            <a:r>
              <a:rPr lang="it-IT" sz="21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NON ESISTE SCADENZA  PER L’INVIO  DELL’ELENCO</a:t>
            </a:r>
            <a:r>
              <a:rPr lang="it-IT" sz="2100" dirty="0"/>
              <a:t>;</a:t>
            </a:r>
          </a:p>
          <a:p>
            <a:pPr marR="0" lvl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it-IT" sz="2100" dirty="0"/>
          </a:p>
          <a:p>
            <a:pPr algn="just"/>
            <a:r>
              <a:rPr lang="it-IT" sz="2100" dirty="0"/>
              <a:t>4. Il FAC simile da compilare è l’allegato 7 dell’AIR </a:t>
            </a:r>
            <a:r>
              <a:rPr lang="it-IT" sz="2100" kern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500" kern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kumimoji="0" lang="it-IT" sz="15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libri" panose="020F0502020204030204" pitchFamily="34" charset="0"/>
                <a:cs typeface="Times New Roman" panose="02020603050405020304" pitchFamily="18" charset="0"/>
              </a:rPr>
              <a:t>pubblicato sul BURP n. 42/2025 del 26.05.2025 </a:t>
            </a:r>
            <a:r>
              <a:rPr lang="it-IT" sz="1500" kern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 conformità all’ACN</a:t>
            </a:r>
          </a:p>
          <a:p>
            <a:pPr algn="just"/>
            <a:r>
              <a:rPr lang="it-IT" sz="1500" kern="0" dirty="0"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it-IT" sz="1500" kern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04.04.2024 e alla DGR n. 371 del 26.03.2025), </a:t>
            </a:r>
            <a:r>
              <a:rPr lang="it-IT" sz="21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di seguito riportato                                                                                                             </a:t>
            </a:r>
          </a:p>
          <a:p>
            <a:pPr algn="just"/>
            <a:r>
              <a:rPr lang="it-IT" sz="1500" kern="0" dirty="0"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                                        </a:t>
            </a:r>
            <a:endParaRPr lang="it-IT" sz="2100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dirty="0"/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6434EC78-AB6C-76ED-4FE5-37EAFA3DB1C2}"/>
              </a:ext>
            </a:extLst>
          </p:cNvPr>
          <p:cNvSpPr txBox="1"/>
          <p:nvPr/>
        </p:nvSpPr>
        <p:spPr>
          <a:xfrm>
            <a:off x="1275808" y="802045"/>
            <a:ext cx="9660704" cy="1055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0" lang="it-IT" sz="2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</a:rPr>
              <a:t>PERIODO  DI EMERGENZA CALORE 1° GIUGNO - 30 SETTEMBRE DI CIASCUN ANNO</a:t>
            </a:r>
          </a:p>
          <a:p>
            <a:pPr algn="ctr">
              <a:lnSpc>
                <a:spcPct val="150000"/>
              </a:lnSpc>
            </a:pPr>
            <a:r>
              <a:rPr lang="it-IT" sz="2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A CHI E’ RIVOLTA,  COSA SAPERE,  COSA FARE : </a:t>
            </a:r>
            <a:endParaRPr kumimoji="0" lang="it-IT" sz="22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BCBC083E-7B85-F5AC-84AD-E46F6B637B41}"/>
              </a:ext>
            </a:extLst>
          </p:cNvPr>
          <p:cNvSpPr txBox="1"/>
          <p:nvPr/>
        </p:nvSpPr>
        <p:spPr>
          <a:xfrm>
            <a:off x="-35560" y="4708"/>
            <a:ext cx="12227560" cy="8265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40D2B20A-27FA-138C-CD1B-29D7A45FCDB6}"/>
              </a:ext>
            </a:extLst>
          </p:cNvPr>
          <p:cNvSpPr txBox="1"/>
          <p:nvPr/>
        </p:nvSpPr>
        <p:spPr>
          <a:xfrm>
            <a:off x="1254797" y="245626"/>
            <a:ext cx="1079885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ADPec</a:t>
            </a:r>
            <a:r>
              <a:rPr lang="it-IT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(Assistenza Domiciliare Programmata Temporanea  emergenza calore)</a:t>
            </a:r>
          </a:p>
        </p:txBody>
      </p:sp>
      <p:sp>
        <p:nvSpPr>
          <p:cNvPr id="5" name="Freccia destra rientrata 4">
            <a:extLst>
              <a:ext uri="{FF2B5EF4-FFF2-40B4-BE49-F238E27FC236}">
                <a16:creationId xmlns:a16="http://schemas.microsoft.com/office/drawing/2014/main" id="{0714FC4B-E1E0-6B46-8118-5CFD0679964B}"/>
              </a:ext>
            </a:extLst>
          </p:cNvPr>
          <p:cNvSpPr/>
          <p:nvPr/>
        </p:nvSpPr>
        <p:spPr>
          <a:xfrm>
            <a:off x="6803844" y="5629647"/>
            <a:ext cx="2231099" cy="217081"/>
          </a:xfrm>
          <a:prstGeom prst="notched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8245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B35E891B-7DA7-F7BB-F0C9-B975D7B6F100}"/>
              </a:ext>
            </a:extLst>
          </p:cNvPr>
          <p:cNvSpPr txBox="1"/>
          <p:nvPr/>
        </p:nvSpPr>
        <p:spPr>
          <a:xfrm>
            <a:off x="-35560" y="5987256"/>
            <a:ext cx="12227560" cy="8265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C0DE3F43-0E0A-B5ED-CC72-9975F4DD99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39360" y="5923280"/>
            <a:ext cx="2133600" cy="934720"/>
          </a:xfrm>
          <a:prstGeom prst="rect">
            <a:avLst/>
          </a:prstGeom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6598EE87-1BFD-6D37-E5BA-107519FB4817}"/>
              </a:ext>
            </a:extLst>
          </p:cNvPr>
          <p:cNvSpPr txBox="1"/>
          <p:nvPr/>
        </p:nvSpPr>
        <p:spPr>
          <a:xfrm>
            <a:off x="-35560" y="4708"/>
            <a:ext cx="12227560" cy="8265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668426E0-3610-8A6F-4D6E-F79095CCD979}"/>
              </a:ext>
            </a:extLst>
          </p:cNvPr>
          <p:cNvSpPr txBox="1"/>
          <p:nvPr/>
        </p:nvSpPr>
        <p:spPr>
          <a:xfrm>
            <a:off x="1254797" y="245626"/>
            <a:ext cx="1079885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ADPec</a:t>
            </a:r>
            <a:r>
              <a:rPr lang="it-IT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(Assistenza Domiciliare Programmata Temporanea  emergenza calore)</a:t>
            </a:r>
          </a:p>
        </p:txBody>
      </p:sp>
      <p:pic>
        <p:nvPicPr>
          <p:cNvPr id="13" name="Immagine 12">
            <a:extLst>
              <a:ext uri="{FF2B5EF4-FFF2-40B4-BE49-F238E27FC236}">
                <a16:creationId xmlns:a16="http://schemas.microsoft.com/office/drawing/2014/main" id="{5D6FCE1E-EE67-D481-5098-B9A0AD6FC27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612" t="4049"/>
          <a:stretch/>
        </p:blipFill>
        <p:spPr>
          <a:xfrm>
            <a:off x="2686556" y="831240"/>
            <a:ext cx="7649459" cy="51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7294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961994-F117-124F-A43E-93B83E4106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F0842602-D181-176C-F533-6EFA30EB47B7}"/>
              </a:ext>
            </a:extLst>
          </p:cNvPr>
          <p:cNvSpPr txBox="1"/>
          <p:nvPr/>
        </p:nvSpPr>
        <p:spPr>
          <a:xfrm>
            <a:off x="-35560" y="5987256"/>
            <a:ext cx="12227560" cy="8265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D4AFED9F-1C1D-86ED-A77A-52FFBE7DB5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39360" y="5923280"/>
            <a:ext cx="2133600" cy="934720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CD46648B-6036-BF73-41CE-892240EC9B74}"/>
              </a:ext>
            </a:extLst>
          </p:cNvPr>
          <p:cNvSpPr txBox="1"/>
          <p:nvPr/>
        </p:nvSpPr>
        <p:spPr>
          <a:xfrm>
            <a:off x="127314" y="1776800"/>
            <a:ext cx="11994555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  <a:p>
            <a:pPr marL="0" marR="0" lvl="0" indent="0" algn="just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5. </a:t>
            </a:r>
            <a:r>
              <a:rPr kumimoji="0" lang="it-IT" sz="2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Ai fini della prevenzione delle condizioni cliniche di rischio legate alle ondate di calore, il MAP deve valutare</a:t>
            </a:r>
          </a:p>
          <a:p>
            <a:pPr marL="0" marR="0" lvl="0" indent="0" algn="just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   lo stato di idratazione, l’adeguata assunzione di liquidi, la regolare assunzione della terapia in atto  e</a:t>
            </a:r>
          </a:p>
          <a:p>
            <a:pPr marL="0" marR="0" lvl="0" indent="0" algn="just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050" dirty="0">
                <a:solidFill>
                  <a:prstClr val="black"/>
                </a:solidFill>
              </a:rPr>
              <a:t>   </a:t>
            </a:r>
            <a:r>
              <a:rPr kumimoji="0" lang="it-IT" sz="2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l’adeguata ventilazione degli ambienti;</a:t>
            </a:r>
          </a:p>
          <a:p>
            <a:pPr marL="0" marR="0" lvl="0" indent="0" algn="just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050" dirty="0">
                <a:solidFill>
                  <a:prstClr val="black"/>
                </a:solidFill>
              </a:rPr>
              <a:t>6. </a:t>
            </a:r>
            <a:r>
              <a:rPr lang="it-IT" sz="2050" kern="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Il MAP</a:t>
            </a:r>
            <a:r>
              <a:rPr kumimoji="0" lang="it-IT" sz="2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libri" panose="020F0502020204030204" pitchFamily="34" charset="0"/>
                <a:cs typeface="Times New Roman" panose="02020603050405020304" pitchFamily="18" charset="0"/>
              </a:rPr>
              <a:t> o anche il proprio personale di studio (Infermiere o Collaboratore di studio), </a:t>
            </a:r>
            <a:r>
              <a:rPr lang="it-IT" sz="2050" kern="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t</a:t>
            </a:r>
            <a:r>
              <a:rPr kumimoji="0" lang="it-IT" sz="205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libri" panose="020F0502020204030204" pitchFamily="34" charset="0"/>
                <a:cs typeface="Times New Roman" panose="02020603050405020304" pitchFamily="18" charset="0"/>
              </a:rPr>
              <a:t>elefonicamente</a:t>
            </a:r>
            <a:r>
              <a:rPr kumimoji="0" lang="it-IT" sz="2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libri" panose="020F0502020204030204" pitchFamily="34" charset="0"/>
                <a:cs typeface="Times New Roman" panose="02020603050405020304" pitchFamily="18" charset="0"/>
              </a:rPr>
              <a:t> o</a:t>
            </a:r>
          </a:p>
          <a:p>
            <a:pPr marL="0" marR="0" lvl="0" indent="0" algn="just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050" kern="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kumimoji="0" lang="it-IT" sz="2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libri" panose="020F0502020204030204" pitchFamily="34" charset="0"/>
                <a:cs typeface="Times New Roman" panose="02020603050405020304" pitchFamily="18" charset="0"/>
              </a:rPr>
              <a:t> attraverso sistemi di Telemedicina, </a:t>
            </a:r>
            <a:r>
              <a:rPr kumimoji="0" lang="it-IT" sz="2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ea typeface="Calibri" panose="020F0502020204030204" pitchFamily="34" charset="0"/>
                <a:cs typeface="Times New Roman" panose="02020603050405020304" pitchFamily="18" charset="0"/>
              </a:rPr>
              <a:t>deve contattare almeno  una volta alla settimana </a:t>
            </a:r>
            <a:r>
              <a:rPr kumimoji="0" lang="it-IT" sz="2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libri" panose="020F0502020204030204" pitchFamily="34" charset="0"/>
                <a:cs typeface="Times New Roman" panose="02020603050405020304" pitchFamily="18" charset="0"/>
              </a:rPr>
              <a:t>i pazienti arruolati;</a:t>
            </a:r>
          </a:p>
          <a:p>
            <a:pPr algn="just"/>
            <a:r>
              <a:rPr lang="it-IT" sz="2050" kern="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endParaRPr kumimoji="0" lang="it-IT" sz="2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it-IT" sz="2050" dirty="0"/>
              <a:t>7. Registrare nella scheda sanitaria informatizzata di ciascun paziente arruolato il contenuto del contatto</a:t>
            </a:r>
          </a:p>
          <a:p>
            <a:pPr algn="just"/>
            <a:r>
              <a:rPr lang="it-IT" sz="2050" dirty="0"/>
              <a:t>    effettuato;</a:t>
            </a:r>
          </a:p>
          <a:p>
            <a:pPr algn="just"/>
            <a:endParaRPr lang="it-IT" sz="2100" dirty="0"/>
          </a:p>
          <a:p>
            <a:pPr algn="just"/>
            <a:r>
              <a:rPr lang="it-IT" sz="2100" dirty="0"/>
              <a:t>8. Per ogni paziente arruolato nel periodo di emergenza calore, il MAP deve effettuare  almeno un accesso</a:t>
            </a:r>
          </a:p>
          <a:p>
            <a:pPr algn="just"/>
            <a:r>
              <a:rPr lang="it-IT" sz="2100" dirty="0"/>
              <a:t>    mensile (il compenso per l’accesso è pari a € 26,46).</a:t>
            </a:r>
            <a:endParaRPr lang="it-IT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47660EEE-9238-8089-2E19-A6FC6B9465B5}"/>
              </a:ext>
            </a:extLst>
          </p:cNvPr>
          <p:cNvSpPr txBox="1"/>
          <p:nvPr/>
        </p:nvSpPr>
        <p:spPr>
          <a:xfrm>
            <a:off x="-35560" y="4708"/>
            <a:ext cx="12227560" cy="8265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90AA92DE-38FD-EA68-3FE3-29E1CE187753}"/>
              </a:ext>
            </a:extLst>
          </p:cNvPr>
          <p:cNvSpPr txBox="1"/>
          <p:nvPr/>
        </p:nvSpPr>
        <p:spPr>
          <a:xfrm>
            <a:off x="1254797" y="245626"/>
            <a:ext cx="1079885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ADPec</a:t>
            </a:r>
            <a:r>
              <a:rPr lang="it-IT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(Assistenza Domiciliare Programmata Temporanea  emergenza calore)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9E8F071-A7C8-E86D-AEBA-8EC9F7283899}"/>
              </a:ext>
            </a:extLst>
          </p:cNvPr>
          <p:cNvSpPr txBox="1"/>
          <p:nvPr/>
        </p:nvSpPr>
        <p:spPr>
          <a:xfrm>
            <a:off x="1275808" y="802045"/>
            <a:ext cx="9660704" cy="1055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0" lang="it-IT" sz="2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</a:rPr>
              <a:t>PERIODO  DI EMERGENZA CALORE 1° GIUGNO - 30 SETTEMBRE DI CIASCUN ANNO</a:t>
            </a:r>
          </a:p>
          <a:p>
            <a:pPr algn="ctr">
              <a:lnSpc>
                <a:spcPct val="150000"/>
              </a:lnSpc>
            </a:pPr>
            <a:r>
              <a:rPr lang="it-IT" sz="2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A CHI E’ RIVOLTA,  COSA SAPERE,  COSA FARE : </a:t>
            </a:r>
            <a:endParaRPr kumimoji="0" lang="it-IT" sz="22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4038623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1401</TotalTime>
  <Words>325</Words>
  <Application>Microsoft Macintosh PowerPoint</Application>
  <PresentationFormat>Widescreen</PresentationFormat>
  <Paragraphs>31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MARIA ZAMPARELLA</dc:creator>
  <cp:lastModifiedBy>Microsoft Office User</cp:lastModifiedBy>
  <cp:revision>65</cp:revision>
  <dcterms:created xsi:type="dcterms:W3CDTF">2020-11-26T09:05:41Z</dcterms:created>
  <dcterms:modified xsi:type="dcterms:W3CDTF">2025-06-04T13:52:58Z</dcterms:modified>
</cp:coreProperties>
</file>