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handoutMasterIdLst>
    <p:handoutMasterId r:id="rId43"/>
  </p:handoutMasterIdLst>
  <p:sldIdLst>
    <p:sldId id="330" r:id="rId2"/>
    <p:sldId id="397" r:id="rId3"/>
    <p:sldId id="333" r:id="rId4"/>
    <p:sldId id="342" r:id="rId5"/>
    <p:sldId id="393" r:id="rId6"/>
    <p:sldId id="334" r:id="rId7"/>
    <p:sldId id="364" r:id="rId8"/>
    <p:sldId id="400" r:id="rId9"/>
    <p:sldId id="395" r:id="rId10"/>
    <p:sldId id="362" r:id="rId11"/>
    <p:sldId id="379" r:id="rId12"/>
    <p:sldId id="365" r:id="rId13"/>
    <p:sldId id="366" r:id="rId14"/>
    <p:sldId id="401" r:id="rId15"/>
    <p:sldId id="396" r:id="rId16"/>
    <p:sldId id="368" r:id="rId17"/>
    <p:sldId id="369" r:id="rId18"/>
    <p:sldId id="402" r:id="rId19"/>
    <p:sldId id="370" r:id="rId20"/>
    <p:sldId id="403" r:id="rId21"/>
    <p:sldId id="371" r:id="rId22"/>
    <p:sldId id="388" r:id="rId23"/>
    <p:sldId id="385" r:id="rId24"/>
    <p:sldId id="404" r:id="rId25"/>
    <p:sldId id="372" r:id="rId26"/>
    <p:sldId id="387" r:id="rId27"/>
    <p:sldId id="373" r:id="rId28"/>
    <p:sldId id="411" r:id="rId29"/>
    <p:sldId id="374" r:id="rId30"/>
    <p:sldId id="405" r:id="rId31"/>
    <p:sldId id="408" r:id="rId32"/>
    <p:sldId id="413" r:id="rId33"/>
    <p:sldId id="414" r:id="rId34"/>
    <p:sldId id="419" r:id="rId35"/>
    <p:sldId id="415" r:id="rId36"/>
    <p:sldId id="420" r:id="rId37"/>
    <p:sldId id="421" r:id="rId38"/>
    <p:sldId id="418" r:id="rId39"/>
    <p:sldId id="422" r:id="rId40"/>
    <p:sldId id="378" r:id="rId4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66CCFF"/>
    <a:srgbClr val="E6E6E6"/>
    <a:srgbClr val="CCCCCC"/>
    <a:srgbClr val="0055D1"/>
    <a:srgbClr val="0080FF"/>
    <a:srgbClr val="004080"/>
    <a:srgbClr val="B5E0FF"/>
    <a:srgbClr val="EB2617"/>
    <a:srgbClr val="2B4185"/>
    <a:srgbClr val="1C4E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86" autoAdjust="0"/>
    <p:restoredTop sz="86296" autoAdjust="0"/>
  </p:normalViewPr>
  <p:slideViewPr>
    <p:cSldViewPr>
      <p:cViewPr>
        <p:scale>
          <a:sx n="70" d="100"/>
          <a:sy n="70" d="100"/>
        </p:scale>
        <p:origin x="84" y="1122"/>
      </p:cViewPr>
      <p:guideLst>
        <p:guide orient="horz" pos="572"/>
        <p:guide pos="2880"/>
      </p:guideLst>
    </p:cSldViewPr>
  </p:slideViewPr>
  <p:outlineViewPr>
    <p:cViewPr>
      <p:scale>
        <a:sx n="33" d="100"/>
        <a:sy n="33" d="100"/>
      </p:scale>
      <p:origin x="0" y="24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9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A6D2C-A103-FF46-844A-DD4E1A0D2584}" type="datetimeFigureOut">
              <a:rPr lang="it-IT" smtClean="0"/>
              <a:pPr/>
              <a:t>15/12/2012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53FAD-E6F2-D347-969F-8E56E8D31F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62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49337B-8469-439B-BCB0-099EE47FB099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85B717-DB4A-463F-8BE0-DCDC646804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56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ore.iss.it/valutazione/METOD-PRESS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Il Progetto Cuore - epidemiologia e prevenzione delle malattie ischemiche del cuore - è nato nel 1998, è stato finanziato dal 1% del Fondo Sanitario Nazionale ed è coordinato dall’Istituto Superiore di Sanità.</a:t>
            </a:r>
            <a:br>
              <a:rPr lang="it-IT" smtClean="0"/>
            </a:br>
            <a:endParaRPr lang="it-IT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2F0EB8-005A-4DD7-8C4B-84C5F15A805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4888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863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5930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7288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Il Progetto Cuore - epidemiologia e prevenzione delle malattie ischemiche del cuore - è nato nel 1998, è stato finanziato dal 1% del Fondo Sanitario Nazionale ed è coordinato dall’Istituto Superiore di Sanità.</a:t>
            </a:r>
            <a:br>
              <a:rPr lang="it-IT" smtClean="0"/>
            </a:br>
            <a:endParaRPr lang="it-IT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2F0EB8-005A-4DD7-8C4B-84C5F15A805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2258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1772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80368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9738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Il punteggio individuale è uno strumento semplice per stimare la probabilità di andare incontro a un primo evento cardiovascolare maggiore (infarto del miocardio o ictus) nei 10 anni successivi, conoscendo il valore di otto fattori di rischio: sesso, età, diabete, abitudine al fumo, pressione arteriosa sistolica, colesterolemia totale, HDL-colesterolemia e trattamento anti-ipertensivo.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La valutazione del rischio offerta dal punteggio è più precisa rispetto a quella delle carte del rischio cardiovascolare. Il punteggio individuale infatti: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considera due fattori di rischio in più rispetto alla carta, HDL-colesterolemia e terapia anti-ipertensiva, che rappresenta un fattore aggiuntivo alla pressione arteriosa, in quanto il valore registrato non è naturale ma dovuto anche al trattamento specifico, ed è un indicatore per la valutazione di ipertensione arteriosa di vecchia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le carte sono classi di rischio globale assoluto calcolate per categorie di fattori di rischio e considerano intervalli di valori per colesterolemia e pressione arteriosa; il punteggio individuale tiene conto di valori continui per colesterolemia, HDL-colesterolemia, età e pressione arteriosa e offre una stima puntuale del rischio cardiovascolare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il punteggio individuale può essere applicato a persone nella fascia di età 35-69 anni (la carta considera invece la fascia 49-69 anni).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Pertanto la valutazione del rischio attraverso i due strumenti può risultare un po’ diversa.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calcolo del punteggio individuale: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deve essere effettuato dal medico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è valido se i fattori di rischio sono stati misurati seguendo la </a:t>
            </a:r>
            <a:r>
              <a:rPr lang="it-IT" b="1" dirty="0" smtClean="0">
                <a:hlinkClick r:id="rId3"/>
              </a:rPr>
              <a:t>metodologia standardizzata</a:t>
            </a:r>
            <a:endParaRPr lang="it-I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è utilizzabile su donne e uomini di età compresa fra 35 e 69 anni che non hanno avuto precedenti eventi cardiovascolari</a:t>
            </a:r>
            <a:endParaRPr lang="it-I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non è utilizzabile nelle donne in gravidanza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non può essere applicato per valori estremi dei fattori di rischio</a:t>
            </a:r>
            <a:r>
              <a:rPr lang="it-IT" dirty="0" smtClean="0"/>
              <a:t>: pressione arteriosa sistolica superiore a 200 </a:t>
            </a:r>
            <a:r>
              <a:rPr lang="it-IT" dirty="0" err="1" smtClean="0"/>
              <a:t>mmHg</a:t>
            </a:r>
            <a:r>
              <a:rPr lang="it-IT" dirty="0" smtClean="0"/>
              <a:t> o inferiore a 90 </a:t>
            </a:r>
            <a:r>
              <a:rPr lang="it-IT" dirty="0" err="1" smtClean="0"/>
              <a:t>mmHg</a:t>
            </a:r>
            <a:r>
              <a:rPr lang="it-IT" dirty="0" smtClean="0"/>
              <a:t>, colesterolemia totale superiore a 320 mg/dl o inferiore a 130 mg/dl, HDL-colesterolemia inferiore a 20 mg/dl o superiore a 100 mg/dl.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Al fine della valutazione del rischio cardiovascolare, i valori degli esami clinici di glicemia e colesterolemia sono utilizzabili se eseguiti da non più di tre mesi.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Si consiglia di eseguire la valutazione del rischio cardiovascolare attraverso il punteggio almeno: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ogni sei mesi per persone a elevato rischio cardiovascolare (rischio superiore o uguale al 20%)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ogni anno per persone a rischio da tenere sotto controllo attraverso l'adozione di uno stile di vita sano (rischio superiore o uguale al 3% e inferiore al 20%)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ogni 5 anni per persone a basso rischio cardiovascolare (rischio inferiore al 3%).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Per un appropriato utilizzo del test compila il questionario, avendo cura di riportare i valori individuali così come indicato: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Sesso</a:t>
            </a:r>
            <a:r>
              <a:rPr lang="it-IT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Età</a:t>
            </a:r>
            <a:r>
              <a:rPr lang="it-IT" dirty="0" smtClean="0"/>
              <a:t> </a:t>
            </a:r>
            <a:r>
              <a:rPr lang="it-IT" i="1" dirty="0" smtClean="0"/>
              <a:t>(espressa in anni)</a:t>
            </a:r>
            <a:r>
              <a:rPr lang="it-IT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Abitudine al fumo di sigaretta</a:t>
            </a:r>
            <a:r>
              <a:rPr lang="it-IT" dirty="0" smtClean="0"/>
              <a:t> </a:t>
            </a:r>
            <a:r>
              <a:rPr lang="it-IT" i="1" dirty="0" smtClean="0"/>
              <a:t>(si intende chi fuma regolarmente ogni giorno, anche una sola sigaretta, oppure ha smesso da meno di 12 mesi)</a:t>
            </a:r>
            <a:r>
              <a:rPr lang="it-IT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Qual è il valore della pressione sistolica?</a:t>
            </a:r>
            <a:r>
              <a:rPr lang="it-IT" dirty="0" smtClean="0"/>
              <a:t> </a:t>
            </a:r>
            <a:r>
              <a:rPr lang="it-IT" i="1" dirty="0" smtClean="0"/>
              <a:t>(espressa in </a:t>
            </a:r>
            <a:r>
              <a:rPr lang="it-IT" i="1" dirty="0" err="1" smtClean="0"/>
              <a:t>mmHg</a:t>
            </a:r>
            <a:r>
              <a:rPr lang="it-IT" i="1" dirty="0" smtClean="0"/>
              <a:t>)</a:t>
            </a:r>
            <a:r>
              <a:rPr lang="it-IT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Qual è il valore della colesterolemia totale?</a:t>
            </a:r>
            <a:r>
              <a:rPr lang="it-IT" dirty="0" smtClean="0"/>
              <a:t> </a:t>
            </a:r>
            <a:r>
              <a:rPr lang="it-IT" i="1" dirty="0" smtClean="0"/>
              <a:t>(espressa in mg/dl)</a:t>
            </a:r>
            <a:r>
              <a:rPr lang="it-IT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Qual è il valore della colesterolemia HDL?</a:t>
            </a:r>
            <a:r>
              <a:rPr lang="it-IT" dirty="0" smtClean="0"/>
              <a:t> </a:t>
            </a:r>
            <a:r>
              <a:rPr lang="it-IT" i="1" dirty="0" smtClean="0"/>
              <a:t>(espressa in mg/dl) </a:t>
            </a:r>
            <a:endParaRPr lang="it-IT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E' mai stato diagnosticato il diabete? </a:t>
            </a:r>
            <a:r>
              <a:rPr lang="it-IT" i="1" dirty="0" smtClean="0"/>
              <a:t>(oppure due determinazioni successive di glicemia a digiuno superiori o uguali a 126 mg/dl)</a:t>
            </a:r>
            <a:r>
              <a:rPr lang="it-IT" dirty="0" smtClean="0"/>
              <a:t> 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/>
              <a:t>Presenza di ipertensione arteriosa per cui il medico ha prescritto farmaci anti-ipertensivi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/>
              <a:t>(si considera sotto trattamento chi assume regolarmente questi farmaci)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97405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82199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11139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61474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2035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4385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12187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98482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95779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Il Progetto Cuore - epidemiologia e prevenzione delle malattie ischemiche del cuore - è nato nel 1998, è stato finanziato dal 1% del Fondo Sanitario Nazionale ed è coordinato dall’Istituto Superiore di Sanità.</a:t>
            </a:r>
            <a:br>
              <a:rPr lang="it-IT" smtClean="0"/>
            </a:br>
            <a:endParaRPr lang="it-IT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2F0EB8-005A-4DD7-8C4B-84C5F15A805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7788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Il Progetto Cuore - epidemiologia e prevenzione delle malattie ischemiche del cuore - è nato nel 1998, è stato finanziato dal 1% del Fondo Sanitario Nazionale ed è coordinato dall’Istituto Superiore di Sanità.</a:t>
            </a:r>
            <a:br>
              <a:rPr lang="it-IT" smtClean="0"/>
            </a:br>
            <a:endParaRPr lang="it-IT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2F0EB8-005A-4DD7-8C4B-84C5F15A805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21590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1397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30607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05625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1059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23213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71883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04103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56581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5658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550">
              <a:buClr>
                <a:schemeClr val="tx2"/>
              </a:buClr>
              <a:buFont typeface="Arial" charset="0"/>
              <a:buNone/>
              <a:defRPr/>
            </a:pPr>
            <a:r>
              <a:rPr lang="it-IT" dirty="0" smtClean="0">
                <a:latin typeface="Corbel"/>
                <a:ea typeface="ＭＳ Ｐゴシック" charset="0"/>
                <a:cs typeface="Corbel"/>
              </a:rPr>
              <a:t>Si tratta di strutture</a:t>
            </a:r>
          </a:p>
          <a:p>
            <a:pPr marL="425450">
              <a:buClr>
                <a:schemeClr val="tx2"/>
              </a:buClr>
              <a:defRPr/>
            </a:pPr>
            <a:r>
              <a:rPr lang="it-IT" dirty="0" smtClean="0">
                <a:latin typeface="Corbel"/>
                <a:ea typeface="ＭＳ Ｐゴシック" charset="0"/>
                <a:cs typeface="Corbel"/>
              </a:rPr>
              <a:t>individuata dal CRP</a:t>
            </a:r>
          </a:p>
          <a:p>
            <a:pPr marL="425450">
              <a:buClr>
                <a:schemeClr val="tx2"/>
              </a:buClr>
              <a:defRPr/>
            </a:pPr>
            <a:r>
              <a:rPr lang="it-IT" dirty="0" smtClean="0">
                <a:latin typeface="Corbel"/>
                <a:ea typeface="ＭＳ Ｐゴシック" charset="0"/>
                <a:cs typeface="Corbel"/>
              </a:rPr>
              <a:t>negli Ospedali</a:t>
            </a:r>
          </a:p>
          <a:p>
            <a:pPr marL="425450">
              <a:buClr>
                <a:schemeClr val="tx2"/>
              </a:buClr>
              <a:defRPr/>
            </a:pPr>
            <a:r>
              <a:rPr lang="it-IT" dirty="0" smtClean="0">
                <a:latin typeface="Corbel"/>
                <a:ea typeface="ＭＳ Ｐゴシック" charset="0"/>
                <a:cs typeface="Corbel"/>
              </a:rPr>
              <a:t>nei Poliambulatori territoriali delle diverse AZIENDA USL</a:t>
            </a:r>
          </a:p>
          <a:p>
            <a:pPr marL="425450">
              <a:buClr>
                <a:schemeClr val="tx2"/>
              </a:buClr>
              <a:defRPr/>
            </a:pPr>
            <a:r>
              <a:rPr lang="it-IT" dirty="0" smtClean="0">
                <a:latin typeface="Corbel"/>
                <a:ea typeface="ＭＳ Ｐゴシック" charset="0"/>
                <a:cs typeface="Corbel"/>
              </a:rPr>
              <a:t>coordinate da un Centro di riferimento </a:t>
            </a:r>
          </a:p>
          <a:p>
            <a:pPr marL="425450">
              <a:buClr>
                <a:schemeClr val="tx2"/>
              </a:buClr>
              <a:defRPr/>
            </a:pPr>
            <a:r>
              <a:rPr lang="it-IT" dirty="0" smtClean="0">
                <a:latin typeface="Corbel"/>
                <a:ea typeface="ＭＳ Ｐゴシック" charset="0"/>
                <a:cs typeface="Corbel"/>
              </a:rPr>
              <a:t>dedicate alla gestione delle condizioni che concorrono a creare lo stato di alto Rischio Cardiovascolare; 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collaborazione</a:t>
            </a:r>
          </a:p>
          <a:p>
            <a:pPr marL="806450">
              <a:buClr>
                <a:schemeClr val="tx2"/>
              </a:buClr>
              <a:defRPr/>
            </a:pPr>
            <a:r>
              <a:rPr lang="it-IT" dirty="0" smtClean="0">
                <a:latin typeface="Corbel"/>
                <a:ea typeface="ＭＳ Ｐゴシック" charset="0"/>
                <a:cs typeface="Corbel"/>
              </a:rPr>
              <a:t>verificare l’efficacia dei programmi di intervento attraverso il monitoraggio di specifici indicatori </a:t>
            </a:r>
          </a:p>
          <a:p>
            <a:pPr marL="806450">
              <a:buClr>
                <a:schemeClr val="tx2"/>
              </a:buClr>
              <a:defRPr/>
            </a:pPr>
            <a:r>
              <a:rPr lang="it-IT" dirty="0" smtClean="0">
                <a:latin typeface="Corbel"/>
                <a:ea typeface="ＭＳ Ｐゴシック" charset="0"/>
                <a:cs typeface="Corbel"/>
              </a:rPr>
              <a:t>registrare eventuali Eventi Cardiovascolari verificatisi a carico dei soggetti/pazienti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542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A72105B-BF58-5E43-BF90-3914EED6036E}" type="slidenum">
              <a:rPr lang="it-IT" sz="1200">
                <a:latin typeface="Calibri" charset="0"/>
              </a:rPr>
              <a:pPr eaLnBrk="1" hangingPunct="1"/>
              <a:t>40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6307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1948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5B717-DB4A-463F-8BE0-DCDC646804F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417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tangolo arrotondato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" name="Segnaposto data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217E-40C3-46AD-A6D0-4B5C55D6D7B1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034B8D-4D5C-4F3A-89E0-B8EE33F01A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E592-F6FA-42E0-80D4-A5618ADAFB51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38BB-2C2E-4213-BC76-B4F4EF9BF8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A004-CFF8-47C4-8FF5-23AFAFE9A242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6F07-5337-4B74-9664-D7DDDC028B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25760"/>
            <a:ext cx="7772400" cy="1143000"/>
          </a:xfrm>
        </p:spPr>
        <p:txBody>
          <a:bodyPr anchor="ctr"/>
          <a:lstStyle>
            <a:lvl1pPr>
              <a:defRPr b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tangolo arrotondato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68263" y="2341563"/>
            <a:ext cx="9015412" cy="151333"/>
            <a:chOff x="68263" y="2341563"/>
            <a:chExt cx="9015412" cy="151333"/>
          </a:xfrm>
        </p:grpSpPr>
        <p:sp>
          <p:nvSpPr>
            <p:cNvPr id="6" name="Rettangolo 5"/>
            <p:cNvSpPr/>
            <p:nvPr/>
          </p:nvSpPr>
          <p:spPr>
            <a:xfrm flipV="1">
              <a:off x="69850" y="2354784"/>
              <a:ext cx="9013825" cy="9207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69850" y="2341563"/>
              <a:ext cx="9013825" cy="46037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68263" y="2446859"/>
              <a:ext cx="9015412" cy="46037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4966-9A37-4E8C-9C11-4C5CE4964654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F648-1F2D-4AE7-9C96-D309ECC1EA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55D0-9C42-4614-ACFD-69F579EFB214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2BDE-679D-4CC3-B752-0D903CB236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4A70-D2F0-4052-8C15-42673E7ED168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2A9E1-62ED-4DA5-9E8A-B55BB0E8BC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4873-DAB7-42E3-BE34-0318061B3CE3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0602-1E77-4E16-9AA1-B0533AAFF3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1AD71-DA3F-451D-A957-164A4D5C6D55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48CF-FA88-4CE3-9014-F644ACA8DF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ttangolo arrotondato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42C3-9ACD-4344-941E-3CE028C6B06A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E9EF-DD4A-4353-A465-EF36CBA7EB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987DC-B75E-4795-8AD8-9470B3C9D99A}" type="datetimeFigureOut">
              <a:rPr lang="it-IT"/>
              <a:pPr>
                <a:defRPr/>
              </a:pPr>
              <a:t>15/12/2012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C71E-1200-4197-944B-828037E17A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Segnaposto tito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stile</a:t>
            </a:r>
            <a:endParaRPr lang="en-US" dirty="0" smtClean="0"/>
          </a:p>
        </p:txBody>
      </p:sp>
      <p:sp>
        <p:nvSpPr>
          <p:cNvPr id="102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2" r:id="rId3"/>
    <p:sldLayoutId id="2147483789" r:id="rId4"/>
    <p:sldLayoutId id="2147483788" r:id="rId5"/>
    <p:sldLayoutId id="2147483787" r:id="rId6"/>
    <p:sldLayoutId id="2147483786" r:id="rId7"/>
    <p:sldLayoutId id="2147483793" r:id="rId8"/>
    <p:sldLayoutId id="2147483794" r:id="rId9"/>
    <p:sldLayoutId id="2147483785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1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file:///\\localhost\Users\iMac\Desktop\Macintosh%20HD:Users:iMac:Documents:SERENA:RISCHIO%20CV:varie:indicatori_prp_Puglia.doc!OLE_LINK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ogo_OERPugl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7" t="6327" r="7794" b="8272"/>
          <a:stretch/>
        </p:blipFill>
        <p:spPr bwMode="auto">
          <a:xfrm>
            <a:off x="251520" y="188640"/>
            <a:ext cx="1600201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97768"/>
            <a:ext cx="5832648" cy="1143000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0055D1"/>
                </a:solidFill>
              </a:rPr>
              <a:t>PIANO REGIONALE DELLA PREVENZIONE 2010 - 2012</a:t>
            </a:r>
            <a:endParaRPr lang="it-IT" sz="2000" dirty="0">
              <a:solidFill>
                <a:srgbClr val="0055D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55D1"/>
                </a:solidFill>
              </a:rPr>
              <a:t>Progetto per la Prevenzione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55D1"/>
                </a:solidFill>
              </a:rPr>
              <a:t>del Rischio Cardiovascolare in Puglia: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55D1"/>
                </a:solidFill>
              </a:rPr>
              <a:t>a</a:t>
            </a:r>
            <a:r>
              <a:rPr lang="it-IT" b="1" dirty="0" smtClean="0">
                <a:solidFill>
                  <a:srgbClr val="0055D1"/>
                </a:solidFill>
              </a:rPr>
              <a:t>nalisi dei bienni 2008-2009 e 2010-2011</a:t>
            </a:r>
            <a:endParaRPr lang="it-IT" b="1" dirty="0">
              <a:solidFill>
                <a:srgbClr val="0055D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678" y="188640"/>
            <a:ext cx="1081810" cy="1152128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/>
        </p:blipFill>
        <p:spPr bwMode="auto">
          <a:xfrm>
            <a:off x="2627784" y="3140968"/>
            <a:ext cx="396044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347864" y="6165304"/>
            <a:ext cx="304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Dott.ssa Serena Gallone</a:t>
            </a:r>
            <a:endParaRPr lang="it-IT" sz="2000" i="1" dirty="0"/>
          </a:p>
        </p:txBody>
      </p:sp>
    </p:spTree>
    <p:extLst>
      <p:ext uri="{BB962C8B-B14F-4D97-AF65-F5344CB8AC3E}">
        <p14:creationId xmlns="" xmlns:p14="http://schemas.microsoft.com/office/powerpoint/2010/main" val="28190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722115"/>
          </a:xfrm>
          <a:effectLst/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Analisi dei dati: </a:t>
            </a:r>
            <a:b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</a:br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Medici di Medicina Generale</a:t>
            </a:r>
            <a:endParaRPr lang="it-IT" sz="3600" b="1" dirty="0" smtClean="0">
              <a:solidFill>
                <a:srgbClr val="005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4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59024" y="269776"/>
            <a:ext cx="682595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b="1" dirty="0" smtClean="0">
                <a:solidFill>
                  <a:srgbClr val="0055D1"/>
                </a:solidFill>
                <a:ea typeface="+mj-ea"/>
              </a:rPr>
              <a:t>Medici </a:t>
            </a:r>
            <a:r>
              <a:rPr lang="it-IT" sz="3600" b="1" dirty="0">
                <a:solidFill>
                  <a:srgbClr val="0055D1"/>
                </a:solidFill>
                <a:ea typeface="+mj-ea"/>
              </a:rPr>
              <a:t>di Medicina Generale</a:t>
            </a:r>
            <a:r>
              <a:rPr lang="it-IT" sz="3600" b="1" dirty="0" smtClean="0">
                <a:solidFill>
                  <a:srgbClr val="0055D1"/>
                </a:solidFill>
                <a:ea typeface="+mj-ea"/>
              </a:rPr>
              <a:t>,</a:t>
            </a:r>
            <a:br>
              <a:rPr lang="it-IT" sz="3600" b="1" dirty="0" smtClean="0">
                <a:solidFill>
                  <a:srgbClr val="0055D1"/>
                </a:solidFill>
                <a:ea typeface="+mj-ea"/>
              </a:rPr>
            </a:br>
            <a:r>
              <a:rPr lang="it-IT" sz="3600" b="1" dirty="0" smtClean="0">
                <a:solidFill>
                  <a:srgbClr val="0055D1"/>
                </a:solidFill>
                <a:ea typeface="+mj-ea"/>
              </a:rPr>
              <a:t>per </a:t>
            </a:r>
            <a:r>
              <a:rPr lang="it-IT" sz="3600" b="1" dirty="0">
                <a:solidFill>
                  <a:srgbClr val="0055D1"/>
                </a:solidFill>
                <a:ea typeface="+mj-ea"/>
              </a:rPr>
              <a:t>Asl</a:t>
            </a:r>
          </a:p>
        </p:txBody>
      </p:sp>
      <p:pic>
        <p:nvPicPr>
          <p:cNvPr id="10" name="Segnaposto contenuto 9" descr="rcv_cartina_num_medici_Q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25" r="-7325"/>
          <a:stretch>
            <a:fillRect/>
          </a:stretch>
        </p:blipFill>
        <p:spPr>
          <a:xfrm>
            <a:off x="755576" y="1340768"/>
            <a:ext cx="7772400" cy="4572000"/>
          </a:xfrm>
        </p:spPr>
      </p:pic>
      <p:sp>
        <p:nvSpPr>
          <p:cNvPr id="2" name="CasellaDiTesto 1"/>
          <p:cNvSpPr txBox="1"/>
          <p:nvPr/>
        </p:nvSpPr>
        <p:spPr>
          <a:xfrm>
            <a:off x="7164288" y="6021288"/>
            <a:ext cx="15193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N</a:t>
            </a:r>
            <a:r>
              <a:rPr lang="it-IT" sz="3200" dirty="0" smtClean="0"/>
              <a:t>= 533</a:t>
            </a:r>
            <a:endParaRPr lang="it-IT" sz="3200" dirty="0"/>
          </a:p>
        </p:txBody>
      </p:sp>
      <p:pic>
        <p:nvPicPr>
          <p:cNvPr id="6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39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08720" y="96242"/>
            <a:ext cx="7126560" cy="131653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800" b="1" dirty="0" smtClean="0">
                <a:solidFill>
                  <a:srgbClr val="0055D1"/>
                </a:solidFill>
                <a:ea typeface="+mj-ea"/>
              </a:rPr>
              <a:t>Proporzione </a:t>
            </a:r>
            <a:r>
              <a:rPr lang="it-IT" sz="2800" b="1" dirty="0">
                <a:solidFill>
                  <a:srgbClr val="0055D1"/>
                </a:solidFill>
                <a:ea typeface="+mj-ea"/>
              </a:rPr>
              <a:t>di </a:t>
            </a:r>
            <a:r>
              <a:rPr lang="it-IT" sz="2800" b="1" dirty="0" smtClean="0">
                <a:solidFill>
                  <a:srgbClr val="0055D1"/>
                </a:solidFill>
                <a:ea typeface="+mj-ea"/>
              </a:rPr>
              <a:t>MMG partecipanti al progetto sul totale dei MMG, </a:t>
            </a:r>
            <a:r>
              <a:rPr lang="it-IT" sz="2800" b="1" dirty="0">
                <a:solidFill>
                  <a:srgbClr val="0055D1"/>
                </a:solidFill>
                <a:ea typeface="+mj-ea"/>
              </a:rPr>
              <a:t>per Asl</a:t>
            </a:r>
          </a:p>
        </p:txBody>
      </p:sp>
      <p:pic>
        <p:nvPicPr>
          <p:cNvPr id="10" name="Immagin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577" r="-5577"/>
          <a:stretch>
            <a:fillRect/>
          </a:stretch>
        </p:blipFill>
        <p:spPr bwMode="auto">
          <a:xfrm>
            <a:off x="683568" y="1628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29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39552" y="72008"/>
            <a:ext cx="7772400" cy="13407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800" b="1" dirty="0">
                <a:solidFill>
                  <a:srgbClr val="0055D1"/>
                </a:solidFill>
              </a:rPr>
              <a:t>MMG  che hanno effettuato </a:t>
            </a:r>
            <a:r>
              <a:rPr lang="it-IT" sz="2800" b="1" dirty="0" smtClean="0">
                <a:solidFill>
                  <a:srgbClr val="0055D1"/>
                </a:solidFill>
              </a:rPr>
              <a:t>la </a:t>
            </a:r>
            <a:r>
              <a:rPr lang="it-IT" sz="2800" b="1" dirty="0">
                <a:solidFill>
                  <a:srgbClr val="0055D1"/>
                </a:solidFill>
              </a:rPr>
              <a:t>rilevazione </a:t>
            </a:r>
            <a:r>
              <a:rPr lang="it-IT" sz="2800" b="1" dirty="0" smtClean="0">
                <a:solidFill>
                  <a:srgbClr val="0055D1"/>
                </a:solidFill>
              </a:rPr>
              <a:t/>
            </a:r>
            <a:br>
              <a:rPr lang="it-IT" sz="2800" b="1" dirty="0" smtClean="0">
                <a:solidFill>
                  <a:srgbClr val="0055D1"/>
                </a:solidFill>
              </a:rPr>
            </a:br>
            <a:r>
              <a:rPr lang="it-IT" sz="2800" b="1" dirty="0" smtClean="0">
                <a:solidFill>
                  <a:srgbClr val="0055D1"/>
                </a:solidFill>
              </a:rPr>
              <a:t>del </a:t>
            </a:r>
            <a:r>
              <a:rPr lang="it-IT" sz="2800" b="1" dirty="0">
                <a:solidFill>
                  <a:srgbClr val="0055D1"/>
                </a:solidFill>
              </a:rPr>
              <a:t>RCV al 40% degli assistiti, per Asl</a:t>
            </a: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52713644"/>
              </p:ext>
            </p:extLst>
          </p:nvPr>
        </p:nvGraphicFramePr>
        <p:xfrm>
          <a:off x="539554" y="1844824"/>
          <a:ext cx="8064894" cy="391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96"/>
                <a:gridCol w="971332"/>
                <a:gridCol w="1735164"/>
                <a:gridCol w="2160240"/>
                <a:gridCol w="936104"/>
                <a:gridCol w="1440158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ASL</a:t>
                      </a:r>
                      <a:endParaRPr lang="en-US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Calibri"/>
                        </a:rPr>
                        <a:t>≥</a:t>
                      </a: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40%</a:t>
                      </a:r>
                      <a:endParaRPr lang="en-US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totale MMG partecipanti al progetto</a:t>
                      </a:r>
                      <a:endParaRPr lang="en-US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 sul totale MMG partecipanti al progetto</a:t>
                      </a:r>
                      <a:endParaRPr lang="en-US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totale MMG ASL</a:t>
                      </a:r>
                      <a:endParaRPr lang="en-US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 sul totale MMG ASL</a:t>
                      </a:r>
                      <a:endParaRPr lang="en-US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83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BA</a:t>
                      </a:r>
                      <a:endParaRPr lang="en-US" sz="20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220</a:t>
                      </a:r>
                      <a:endParaRPr lang="en-US" sz="20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283</a:t>
                      </a:r>
                      <a:endParaRPr lang="en-US" sz="20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77,7</a:t>
                      </a:r>
                      <a:endParaRPr lang="en-US" sz="20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1068</a:t>
                      </a:r>
                      <a:endParaRPr lang="en-US" sz="20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20,6</a:t>
                      </a:r>
                      <a:endParaRPr lang="en-US" sz="20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BAT</a:t>
                      </a:r>
                      <a:endParaRPr lang="en-US" sz="16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64,6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301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10,3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BR</a:t>
                      </a:r>
                      <a:endParaRPr lang="en-US" sz="16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75,0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340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4,4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FG</a:t>
                      </a:r>
                      <a:endParaRPr lang="en-US" sz="16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77,8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518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2,7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LE</a:t>
                      </a:r>
                      <a:endParaRPr lang="en-US" sz="16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62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82,3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663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7,7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</a:t>
                      </a:r>
                      <a:endParaRPr lang="en-US" sz="16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62,5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482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12,4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Tot.</a:t>
                      </a:r>
                      <a:endParaRPr lang="en-US" sz="20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391</a:t>
                      </a:r>
                      <a:endParaRPr lang="en-US" sz="20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527</a:t>
                      </a:r>
                      <a:endParaRPr lang="en-US" sz="20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74,2</a:t>
                      </a:r>
                      <a:endParaRPr lang="en-US" sz="20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3372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11,6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34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39552" y="64800"/>
            <a:ext cx="7772400" cy="13681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800" b="1" dirty="0" smtClean="0">
                <a:solidFill>
                  <a:srgbClr val="0055D1"/>
                </a:solidFill>
                <a:latin typeface="Arial"/>
                <a:ea typeface="+mj-ea"/>
                <a:cs typeface="Arial"/>
              </a:rPr>
              <a:t>MMG  che hanno effettuato la rilevazione</a:t>
            </a:r>
            <a:br>
              <a:rPr lang="it-IT" sz="2800" b="1" dirty="0" smtClean="0">
                <a:solidFill>
                  <a:srgbClr val="0055D1"/>
                </a:solidFill>
                <a:latin typeface="Arial"/>
                <a:ea typeface="+mj-ea"/>
                <a:cs typeface="Arial"/>
              </a:rPr>
            </a:br>
            <a:r>
              <a:rPr lang="it-IT" sz="2800" b="1" dirty="0" smtClean="0">
                <a:solidFill>
                  <a:srgbClr val="0055D1"/>
                </a:solidFill>
                <a:latin typeface="Arial"/>
                <a:ea typeface="+mj-ea"/>
                <a:cs typeface="Arial"/>
              </a:rPr>
              <a:t>del RCV per biennio e per Asl</a:t>
            </a:r>
            <a:endParaRPr lang="it-IT" sz="2800" b="1" dirty="0">
              <a:solidFill>
                <a:srgbClr val="0055D1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7261212"/>
              </p:ext>
            </p:extLst>
          </p:nvPr>
        </p:nvGraphicFramePr>
        <p:xfrm>
          <a:off x="1187624" y="2060848"/>
          <a:ext cx="6696744" cy="39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20"/>
                <a:gridCol w="2435076"/>
                <a:gridCol w="2546648"/>
              </a:tblGrid>
              <a:tr h="936104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ASL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Biennio 2008-2009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Biennio 2010-2011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7604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BA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BAT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BR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FG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LE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Tot.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</a:tbl>
          </a:graphicData>
        </a:graphic>
      </p:graphicFrame>
      <p:pic>
        <p:nvPicPr>
          <p:cNvPr id="8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61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722115"/>
          </a:xfrm>
          <a:effectLst/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Analisi dei dati: </a:t>
            </a:r>
            <a:b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</a:br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Popolazione </a:t>
            </a:r>
            <a:r>
              <a:rPr lang="it-IT" sz="3600" b="1" dirty="0" err="1" smtClean="0">
                <a:solidFill>
                  <a:srgbClr val="0055D1"/>
                </a:solidFill>
                <a:latin typeface="Arial"/>
                <a:cs typeface="Arial"/>
              </a:rPr>
              <a:t>screenata</a:t>
            </a:r>
            <a:endParaRPr lang="it-IT" sz="3600" b="1" dirty="0" smtClean="0">
              <a:solidFill>
                <a:srgbClr val="005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9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1189856" y="188640"/>
            <a:ext cx="6764288" cy="8640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b="1" dirty="0">
                <a:solidFill>
                  <a:srgbClr val="0055D1"/>
                </a:solidFill>
                <a:ea typeface="+mj-ea"/>
              </a:rPr>
              <a:t>Descrizione del </a:t>
            </a:r>
            <a:r>
              <a:rPr lang="it-IT" sz="3600" b="1" dirty="0" smtClean="0">
                <a:solidFill>
                  <a:srgbClr val="0055D1"/>
                </a:solidFill>
                <a:ea typeface="+mj-ea"/>
              </a:rPr>
              <a:t>campione</a:t>
            </a:r>
            <a:endParaRPr lang="it-IT" sz="3600" b="1" dirty="0">
              <a:solidFill>
                <a:srgbClr val="0055D1"/>
              </a:solidFill>
              <a:ea typeface="+mj-e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82744"/>
            <a:ext cx="8064896" cy="497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it-IT" sz="2800" dirty="0" smtClean="0"/>
              <a:t>187.186 assistiti tra 35 e 69 anni (9,8% della popolazione target)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it-IT" sz="2800" dirty="0" smtClean="0"/>
              <a:t>54,4% donne </a:t>
            </a:r>
            <a:r>
              <a:rPr lang="it-IT" sz="2800" dirty="0"/>
              <a:t>	</a:t>
            </a:r>
            <a:endParaRPr lang="it-IT" sz="2800" dirty="0" smtClean="0"/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it-IT" sz="2800" dirty="0" smtClean="0"/>
              <a:t>Distribuzione per età:</a:t>
            </a:r>
          </a:p>
          <a:p>
            <a:pPr lvl="1">
              <a:spcAft>
                <a:spcPts val="0"/>
              </a:spcAft>
            </a:pPr>
            <a:r>
              <a:rPr lang="it-IT" sz="2800" dirty="0" smtClean="0"/>
              <a:t>	</a:t>
            </a:r>
            <a:r>
              <a:rPr lang="it-IT" sz="2400" dirty="0" smtClean="0"/>
              <a:t>35 – 45 anni: 26,5%</a:t>
            </a:r>
          </a:p>
          <a:p>
            <a:pPr>
              <a:spcAft>
                <a:spcPts val="0"/>
              </a:spcAft>
            </a:pPr>
            <a:r>
              <a:rPr lang="it-IT" sz="2400" dirty="0" smtClean="0"/>
              <a:t>     	46 – 55 anni: 30,2%</a:t>
            </a:r>
          </a:p>
          <a:p>
            <a:pPr>
              <a:spcAft>
                <a:spcPts val="0"/>
              </a:spcAft>
            </a:pPr>
            <a:r>
              <a:rPr lang="it-IT" sz="2400" dirty="0" smtClean="0"/>
              <a:t>     	56 – 69 anni: 43,3%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it-IT" sz="2800" dirty="0"/>
              <a:t>Analisi per bienni: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it-IT" sz="2800" b="1" dirty="0" smtClean="0"/>
              <a:t>Biennio 2008 – 2009</a:t>
            </a:r>
            <a:r>
              <a:rPr lang="it-IT" sz="2800" dirty="0" smtClean="0"/>
              <a:t>: 104.767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it-IT" sz="2800" b="1" dirty="0" smtClean="0"/>
              <a:t>Biennio 2010 – 2011</a:t>
            </a:r>
            <a:r>
              <a:rPr lang="it-IT" sz="2800" dirty="0" smtClean="0"/>
              <a:t>:  82.419</a:t>
            </a:r>
            <a:endParaRPr lang="it-IT" sz="2800" dirty="0"/>
          </a:p>
        </p:txBody>
      </p:sp>
      <p:pic>
        <p:nvPicPr>
          <p:cNvPr id="7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8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5800" y="289391"/>
            <a:ext cx="7772400" cy="11233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it-IT" sz="3200" b="1" dirty="0" smtClean="0">
                <a:solidFill>
                  <a:srgbClr val="0055D1"/>
                </a:solidFill>
                <a:ea typeface="+mj-ea"/>
              </a:rPr>
              <a:t>N° di assistiti </a:t>
            </a:r>
            <a:br>
              <a:rPr lang="it-IT" sz="3200" b="1" dirty="0" smtClean="0">
                <a:solidFill>
                  <a:srgbClr val="0055D1"/>
                </a:solidFill>
                <a:ea typeface="+mj-ea"/>
              </a:rPr>
            </a:br>
            <a:r>
              <a:rPr lang="it-IT" sz="3200" b="1" dirty="0" smtClean="0">
                <a:solidFill>
                  <a:srgbClr val="0055D1"/>
                </a:solidFill>
                <a:ea typeface="+mj-ea"/>
              </a:rPr>
              <a:t>a cui è stato calcolato RCV, per Asl: </a:t>
            </a:r>
            <a:br>
              <a:rPr lang="it-IT" sz="3200" b="1" dirty="0" smtClean="0">
                <a:solidFill>
                  <a:srgbClr val="0055D1"/>
                </a:solidFill>
                <a:ea typeface="+mj-ea"/>
              </a:rPr>
            </a:br>
            <a:r>
              <a:rPr lang="it-IT" sz="2400" b="1" dirty="0" smtClean="0">
                <a:solidFill>
                  <a:srgbClr val="0055D1"/>
                </a:solidFill>
                <a:ea typeface="+mj-ea"/>
              </a:rPr>
              <a:t>biennio 2008 - 2009</a:t>
            </a:r>
            <a:endParaRPr lang="it-IT" sz="2400" b="1" dirty="0">
              <a:solidFill>
                <a:srgbClr val="0055D1"/>
              </a:solidFill>
              <a:ea typeface="+mj-ea"/>
            </a:endParaRPr>
          </a:p>
        </p:txBody>
      </p:sp>
      <p:pic>
        <p:nvPicPr>
          <p:cNvPr id="3" name="Segnaposto contenuto 2" descr="rcv_cartina_num_assistiti_1B.png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267" r="-7267"/>
          <a:stretch>
            <a:fillRect/>
          </a:stretch>
        </p:blipFill>
        <p:spPr>
          <a:xfrm>
            <a:off x="683568" y="1665312"/>
            <a:ext cx="7772400" cy="4572000"/>
          </a:xfrm>
        </p:spPr>
      </p:pic>
    </p:spTree>
    <p:extLst>
      <p:ext uri="{BB962C8B-B14F-4D97-AF65-F5344CB8AC3E}">
        <p14:creationId xmlns="" xmlns:p14="http://schemas.microsoft.com/office/powerpoint/2010/main" val="15570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Segnaposto contenuto 3" descr="rcv_cartina_num_assistiti_2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267" r="-7267"/>
          <a:stretch>
            <a:fillRect/>
          </a:stretch>
        </p:blipFill>
        <p:spPr bwMode="auto">
          <a:xfrm>
            <a:off x="683568" y="1665312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685800" y="289391"/>
            <a:ext cx="7772400" cy="11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N° di assistiti </a:t>
            </a:r>
            <a:br>
              <a:rPr lang="it-IT" sz="3200" b="1" dirty="0" smtClean="0">
                <a:solidFill>
                  <a:srgbClr val="0055D1"/>
                </a:solidFill>
              </a:rPr>
            </a:br>
            <a:r>
              <a:rPr lang="it-IT" sz="3200" b="1" dirty="0" smtClean="0">
                <a:solidFill>
                  <a:srgbClr val="0055D1"/>
                </a:solidFill>
              </a:rPr>
              <a:t>a cui è stato calcolato RCV, per Asl: </a:t>
            </a:r>
            <a:r>
              <a:rPr lang="it-IT" sz="2400" b="1" dirty="0" smtClean="0">
                <a:solidFill>
                  <a:srgbClr val="0055D1"/>
                </a:solidFill>
              </a:rPr>
              <a:t>biennio 2010 - 2011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5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" name="Segnaposto contenuto 2" descr="rcv_cartina_media_rcv_1B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25" r="-7325"/>
          <a:stretch>
            <a:fillRect/>
          </a:stretch>
        </p:blipFill>
        <p:spPr>
          <a:xfrm>
            <a:off x="688032" y="1665312"/>
            <a:ext cx="7772400" cy="4572000"/>
          </a:xfr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685800" y="116632"/>
            <a:ext cx="7772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it-IT" sz="3200" b="1" dirty="0" smtClean="0">
                <a:solidFill>
                  <a:srgbClr val="0055D1"/>
                </a:solidFill>
              </a:rPr>
              <a:t>Media del punteggio RCV, per Asl:</a:t>
            </a:r>
          </a:p>
          <a:p>
            <a:pPr algn="ctr">
              <a:spcBef>
                <a:spcPts val="600"/>
              </a:spcBef>
            </a:pPr>
            <a:r>
              <a:rPr lang="it-IT" sz="3200" b="1" dirty="0" smtClean="0">
                <a:solidFill>
                  <a:srgbClr val="0055D1"/>
                </a:solidFill>
              </a:rPr>
              <a:t> </a:t>
            </a:r>
            <a:r>
              <a:rPr lang="it-IT" sz="2400" b="1" dirty="0" smtClean="0">
                <a:solidFill>
                  <a:srgbClr val="0055D1"/>
                </a:solidFill>
              </a:rPr>
              <a:t>biennio 2008 - 2009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1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Introduzione</a:t>
            </a:r>
            <a:endParaRPr lang="it-IT" b="1" dirty="0">
              <a:solidFill>
                <a:srgbClr val="0055D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19256" cy="4355976"/>
          </a:xfrm>
        </p:spPr>
        <p:txBody>
          <a:bodyPr/>
          <a:lstStyle/>
          <a:p>
            <a:pPr>
              <a:buClr>
                <a:srgbClr val="1C4EC0"/>
              </a:buClr>
              <a:buFont typeface="Arial"/>
              <a:buChar char="•"/>
            </a:pPr>
            <a:r>
              <a:rPr lang="it-IT" sz="2800" dirty="0" smtClean="0"/>
              <a:t>Valutazione del Rischio Cardiovascolare Globale Assoluto (RCV)</a:t>
            </a:r>
          </a:p>
          <a:p>
            <a:pPr>
              <a:buClr>
                <a:srgbClr val="1C4EC0"/>
              </a:buClr>
              <a:buFont typeface="Arial"/>
              <a:buChar char="•"/>
            </a:pPr>
            <a:r>
              <a:rPr lang="it-IT" sz="2800" dirty="0" smtClean="0"/>
              <a:t>Calcolo del punteggio individuale </a:t>
            </a:r>
            <a:r>
              <a:rPr lang="it-IT" sz="2800" dirty="0" smtClean="0">
                <a:ea typeface="ＭＳ Ｐゴシック" charset="0"/>
              </a:rPr>
              <a:t>attraverso </a:t>
            </a:r>
            <a:r>
              <a:rPr lang="it-IT" sz="2800" dirty="0">
                <a:ea typeface="ＭＳ Ｐゴシック" charset="0"/>
              </a:rPr>
              <a:t>gli algoritmi del Progetto Cuore </a:t>
            </a:r>
            <a:r>
              <a:rPr lang="it-IT" sz="2800" dirty="0" smtClean="0">
                <a:ea typeface="ＭＳ Ｐゴシック" charset="0"/>
              </a:rPr>
              <a:t>dell’ISS</a:t>
            </a:r>
          </a:p>
          <a:p>
            <a:pPr marL="342900" lvl="1" indent="-342900">
              <a:spcBef>
                <a:spcPts val="575"/>
              </a:spcBef>
              <a:buClr>
                <a:srgbClr val="1C4EC0"/>
              </a:buClr>
              <a:buFont typeface="Arial"/>
              <a:buChar char="•"/>
            </a:pPr>
            <a:r>
              <a:rPr lang="it-IT" sz="2800" dirty="0" smtClean="0">
                <a:ea typeface="ＭＳ Ｐゴシック" charset="0"/>
              </a:rPr>
              <a:t>Fattori di rischio:</a:t>
            </a:r>
          </a:p>
          <a:p>
            <a:pPr marL="0" lvl="1" indent="0">
              <a:spcBef>
                <a:spcPts val="575"/>
              </a:spcBef>
              <a:buClr>
                <a:schemeClr val="accent1"/>
              </a:buClr>
              <a:buNone/>
            </a:pPr>
            <a:r>
              <a:rPr lang="it-IT" dirty="0" smtClean="0">
                <a:ea typeface="ＭＳ Ｐゴシック" charset="0"/>
              </a:rPr>
              <a:t>	età, sesso, pressione arteriosa sistolica, diabete, 	fumo, colesterolemia totale e HDL, terapia anti-	ipertensiva</a:t>
            </a:r>
          </a:p>
          <a:p>
            <a:pPr marL="0" lvl="1" indent="0">
              <a:spcBef>
                <a:spcPts val="575"/>
              </a:spcBef>
              <a:buClr>
                <a:schemeClr val="accent1"/>
              </a:buClr>
              <a:buNone/>
            </a:pPr>
            <a:endParaRPr lang="it-IT" sz="2800" dirty="0">
              <a:ea typeface="ＭＳ Ｐゴシック" charset="0"/>
            </a:endParaRP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5" name="Immagine 7" descr="pcv fattori rischi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94116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762875" y="295275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31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Segnaposto contenuto 3" descr="rcv_cartina_media_rcv_2B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25" r="-7325"/>
          <a:stretch>
            <a:fillRect/>
          </a:stretch>
        </p:blipFill>
        <p:spPr>
          <a:xfrm>
            <a:off x="683568" y="1665312"/>
            <a:ext cx="7772400" cy="4572000"/>
          </a:xfr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685800" y="116632"/>
            <a:ext cx="7772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it-IT" sz="3200" b="1" dirty="0" smtClean="0">
                <a:solidFill>
                  <a:srgbClr val="0055D1"/>
                </a:solidFill>
              </a:rPr>
              <a:t>Media del punteggio RCV, per Asl:</a:t>
            </a:r>
          </a:p>
          <a:p>
            <a:pPr algn="ctr">
              <a:spcBef>
                <a:spcPts val="600"/>
              </a:spcBef>
            </a:pPr>
            <a:r>
              <a:rPr lang="it-IT" sz="3200" b="1" dirty="0" smtClean="0">
                <a:solidFill>
                  <a:srgbClr val="0055D1"/>
                </a:solidFill>
              </a:rPr>
              <a:t> </a:t>
            </a:r>
            <a:r>
              <a:rPr lang="it-IT" sz="2400" b="1" dirty="0" smtClean="0">
                <a:solidFill>
                  <a:srgbClr val="0055D1"/>
                </a:solidFill>
              </a:rPr>
              <a:t>biennio 2010 - 2011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5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2" t="1112" r="1020" b="1668"/>
          <a:stretch/>
        </p:blipFill>
        <p:spPr>
          <a:xfrm>
            <a:off x="1830660" y="1844824"/>
            <a:ext cx="5981700" cy="4445000"/>
          </a:xfrm>
        </p:spPr>
      </p:pic>
      <p:pic>
        <p:nvPicPr>
          <p:cNvPr id="8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685800" y="289391"/>
            <a:ext cx="7772400" cy="11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Distribuzione punteggio RCV</a:t>
            </a:r>
            <a:br>
              <a:rPr lang="it-IT" sz="3200" b="1" dirty="0" smtClean="0">
                <a:solidFill>
                  <a:srgbClr val="0055D1"/>
                </a:solidFill>
              </a:rPr>
            </a:br>
            <a:r>
              <a:rPr lang="it-IT" sz="3200" b="1" dirty="0" smtClean="0">
                <a:solidFill>
                  <a:srgbClr val="0055D1"/>
                </a:solidFill>
              </a:rPr>
              <a:t>per fasce d’età:</a:t>
            </a:r>
          </a:p>
          <a:p>
            <a:pPr algn="ctr"/>
            <a:r>
              <a:rPr lang="it-IT" sz="2400" b="1" dirty="0" smtClean="0">
                <a:solidFill>
                  <a:srgbClr val="0055D1"/>
                </a:solidFill>
              </a:rPr>
              <a:t>biennio 2008 - 2009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9" t="1112" r="1020" b="1946"/>
          <a:stretch/>
        </p:blipFill>
        <p:spPr>
          <a:xfrm>
            <a:off x="1856060" y="1844824"/>
            <a:ext cx="5956300" cy="4432300"/>
          </a:xfr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685800" y="289391"/>
            <a:ext cx="7772400" cy="11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Distribuzione punteggio RCV</a:t>
            </a:r>
            <a:br>
              <a:rPr lang="it-IT" sz="3200" b="1" dirty="0" smtClean="0">
                <a:solidFill>
                  <a:srgbClr val="0055D1"/>
                </a:solidFill>
              </a:rPr>
            </a:br>
            <a:r>
              <a:rPr lang="it-IT" sz="3200" b="1" dirty="0" smtClean="0">
                <a:solidFill>
                  <a:srgbClr val="0055D1"/>
                </a:solidFill>
              </a:rPr>
              <a:t>per fasce d’età:</a:t>
            </a:r>
          </a:p>
          <a:p>
            <a:pPr algn="ctr"/>
            <a:r>
              <a:rPr lang="it-IT" sz="2400" b="1" dirty="0" smtClean="0">
                <a:solidFill>
                  <a:srgbClr val="0055D1"/>
                </a:solidFill>
              </a:rPr>
              <a:t>biennio 2010 - 2011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" t="1389" r="828" b="2777"/>
          <a:stretch/>
        </p:blipFill>
        <p:spPr>
          <a:xfrm>
            <a:off x="927100" y="1511300"/>
            <a:ext cx="7454900" cy="4381500"/>
          </a:xfrm>
        </p:spPr>
      </p:pic>
      <p:pic>
        <p:nvPicPr>
          <p:cNvPr id="8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838200" y="260648"/>
            <a:ext cx="7772400" cy="11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Proporzione di eligibili</a:t>
            </a:r>
          </a:p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per sesso e punteggio RCV:</a:t>
            </a:r>
          </a:p>
          <a:p>
            <a:pPr algn="ctr"/>
            <a:r>
              <a:rPr lang="it-IT" sz="2400" b="1" dirty="0" smtClean="0">
                <a:solidFill>
                  <a:srgbClr val="0055D1"/>
                </a:solidFill>
              </a:rPr>
              <a:t>biennio 2008 - 2009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1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Segnaposto contenuto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" t="1356" r="829" b="1422"/>
          <a:stretch/>
        </p:blipFill>
        <p:spPr bwMode="auto">
          <a:xfrm>
            <a:off x="889000" y="1511300"/>
            <a:ext cx="7493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12769" y="6165304"/>
            <a:ext cx="8163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/>
              <a:t>Diminuzione statisticamente significativa degli uomini a rischio moderato </a:t>
            </a:r>
            <a:r>
              <a:rPr lang="it-IT" sz="1600" b="1" i="1" dirty="0" err="1" smtClean="0"/>
              <a:t>p</a:t>
            </a:r>
            <a:r>
              <a:rPr lang="it-IT" sz="1600" b="1" i="1" dirty="0" smtClean="0"/>
              <a:t> &lt;0,05</a:t>
            </a:r>
            <a:endParaRPr lang="it-IT" sz="1600" b="1" i="1" dirty="0"/>
          </a:p>
        </p:txBody>
      </p:sp>
      <p:pic>
        <p:nvPicPr>
          <p:cNvPr id="11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 bwMode="auto">
          <a:xfrm>
            <a:off x="838200" y="260648"/>
            <a:ext cx="7772400" cy="11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Proporzione di eligibili</a:t>
            </a:r>
          </a:p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per sesso e punteggio RCV:</a:t>
            </a:r>
          </a:p>
          <a:p>
            <a:pPr algn="ctr"/>
            <a:r>
              <a:rPr lang="it-IT" sz="2400" b="1" dirty="0" smtClean="0">
                <a:solidFill>
                  <a:srgbClr val="0055D1"/>
                </a:solidFill>
              </a:rPr>
              <a:t>biennio 2010 - 2011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7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" name="Segnaposto contenuto 2" descr="standardizzazione_x_asl_89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50" r="-1550"/>
          <a:stretch>
            <a:fillRect/>
          </a:stretch>
        </p:blipFill>
        <p:spPr>
          <a:xfrm>
            <a:off x="914400" y="1593304"/>
            <a:ext cx="7772400" cy="4572000"/>
          </a:xfr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179512" y="260648"/>
            <a:ext cx="8640960" cy="11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Distribuzione della proporzione </a:t>
            </a:r>
          </a:p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di eligibili con punteggio RCV≥20:</a:t>
            </a:r>
          </a:p>
          <a:p>
            <a:pPr algn="ctr"/>
            <a:r>
              <a:rPr lang="it-IT" sz="2400" b="1" dirty="0" smtClean="0">
                <a:solidFill>
                  <a:srgbClr val="0055D1"/>
                </a:solidFill>
              </a:rPr>
              <a:t>biennio 2008 - 2009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3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4" y="1593304"/>
            <a:ext cx="7530352" cy="4572000"/>
          </a:xfr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179512" y="260648"/>
            <a:ext cx="8640960" cy="11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Distribuzione della proporzione </a:t>
            </a:r>
          </a:p>
          <a:p>
            <a:pPr algn="ctr"/>
            <a:r>
              <a:rPr lang="it-IT" sz="3200" b="1" dirty="0" smtClean="0">
                <a:solidFill>
                  <a:srgbClr val="0055D1"/>
                </a:solidFill>
              </a:rPr>
              <a:t>di eligibili con punteggio RCV≥20:</a:t>
            </a:r>
          </a:p>
          <a:p>
            <a:pPr algn="ctr"/>
            <a:r>
              <a:rPr lang="it-IT" sz="2400" b="1" dirty="0" smtClean="0">
                <a:solidFill>
                  <a:srgbClr val="0055D1"/>
                </a:solidFill>
              </a:rPr>
              <a:t>biennio 2010 - 2011</a:t>
            </a:r>
            <a:endParaRPr lang="it-IT" sz="2400" b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0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b="1" dirty="0" smtClean="0">
                <a:solidFill>
                  <a:srgbClr val="0055D1"/>
                </a:solidFill>
                <a:latin typeface="Arial"/>
                <a:cs typeface="Arial"/>
              </a:rPr>
              <a:t>Prevalenza</a:t>
            </a:r>
            <a:br>
              <a:rPr lang="it-IT" b="1" dirty="0" smtClean="0">
                <a:solidFill>
                  <a:srgbClr val="0055D1"/>
                </a:solidFill>
                <a:latin typeface="Arial"/>
                <a:cs typeface="Arial"/>
              </a:rPr>
            </a:br>
            <a:r>
              <a:rPr lang="it-IT" b="1" dirty="0" smtClean="0">
                <a:solidFill>
                  <a:srgbClr val="0055D1"/>
                </a:solidFill>
                <a:latin typeface="Arial"/>
                <a:cs typeface="Arial"/>
              </a:rPr>
              <a:t>di alcuni fattori </a:t>
            </a:r>
            <a:r>
              <a:rPr lang="it-IT" b="1" dirty="0">
                <a:solidFill>
                  <a:srgbClr val="0055D1"/>
                </a:solidFill>
                <a:latin typeface="Arial"/>
                <a:cs typeface="Arial"/>
              </a:rPr>
              <a:t>di </a:t>
            </a:r>
            <a:r>
              <a:rPr lang="it-IT" b="1" dirty="0" smtClean="0">
                <a:solidFill>
                  <a:srgbClr val="0055D1"/>
                </a:solidFill>
                <a:latin typeface="Arial"/>
                <a:cs typeface="Arial"/>
              </a:rPr>
              <a:t>rischio </a:t>
            </a:r>
            <a:endParaRPr lang="it-IT" b="1" dirty="0">
              <a:solidFill>
                <a:srgbClr val="0055D1"/>
              </a:solidFill>
              <a:latin typeface="Arial"/>
              <a:cs typeface="Arial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709585984"/>
              </p:ext>
            </p:extLst>
          </p:nvPr>
        </p:nvGraphicFramePr>
        <p:xfrm>
          <a:off x="539552" y="2636912"/>
          <a:ext cx="3749676" cy="347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987616"/>
                <a:gridCol w="1249892"/>
              </a:tblGrid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Items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Ipertensione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37.018</a:t>
                      </a:r>
                      <a:endParaRPr lang="it-IT" sz="18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35,3</a:t>
                      </a:r>
                      <a:endParaRPr lang="it-IT" sz="18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Diabete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12.377</a:t>
                      </a:r>
                      <a:endParaRPr lang="it-IT" sz="18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11,8</a:t>
                      </a:r>
                      <a:endParaRPr lang="it-IT" sz="18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Abitudine al Fumo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20.521</a:t>
                      </a:r>
                      <a:endParaRPr lang="it-IT" sz="18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19,6</a:t>
                      </a:r>
                      <a:endParaRPr lang="it-IT" sz="18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Colesterolemia totale ≥200 mg/dl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55.222</a:t>
                      </a:r>
                      <a:endParaRPr lang="it-IT" sz="18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52,7</a:t>
                      </a:r>
                      <a:endParaRPr lang="it-IT" sz="1800" b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226806" y="1844824"/>
            <a:ext cx="23751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55D1"/>
                </a:solidFill>
              </a:rPr>
              <a:t>2008 - 2009</a:t>
            </a:r>
            <a:endParaRPr lang="it-IT" sz="3200" b="1" dirty="0">
              <a:solidFill>
                <a:srgbClr val="0055D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06530" y="1844824"/>
            <a:ext cx="23447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55D1"/>
                </a:solidFill>
              </a:rPr>
              <a:t>2010 - 2011</a:t>
            </a:r>
            <a:endParaRPr lang="it-IT" sz="3200" b="1" dirty="0">
              <a:solidFill>
                <a:srgbClr val="0055D1"/>
              </a:solidFill>
            </a:endParaRPr>
          </a:p>
        </p:txBody>
      </p:sp>
      <p:graphicFrame>
        <p:nvGraphicFramePr>
          <p:cNvPr id="10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373438672"/>
              </p:ext>
            </p:extLst>
          </p:nvPr>
        </p:nvGraphicFramePr>
        <p:xfrm>
          <a:off x="5004048" y="2636912"/>
          <a:ext cx="3749676" cy="347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987616"/>
                <a:gridCol w="1249892"/>
              </a:tblGrid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Items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Ipertensione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28.989</a:t>
                      </a:r>
                      <a:endParaRPr lang="it-IT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35,2</a:t>
                      </a:r>
                      <a:endParaRPr lang="it-IT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Diabete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9.713</a:t>
                      </a:r>
                      <a:endParaRPr lang="it-IT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11,8</a:t>
                      </a:r>
                      <a:endParaRPr lang="it-IT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Abitudine al Fumo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16.145</a:t>
                      </a:r>
                      <a:endParaRPr lang="it-IT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19,6</a:t>
                      </a:r>
                      <a:endParaRPr lang="it-IT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Colesterolemia totale ≥200 mg/dl</a:t>
                      </a:r>
                      <a:endParaRPr lang="it-IT" sz="18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42.323</a:t>
                      </a:r>
                      <a:endParaRPr lang="it-IT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51,4</a:t>
                      </a:r>
                      <a:endParaRPr lang="it-IT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21444" marR="21444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1FF"/>
                    </a:solidFill>
                  </a:tcPr>
                </a:tc>
              </a:tr>
            </a:tbl>
          </a:graphicData>
        </a:graphic>
      </p:graphicFrame>
      <p:pic>
        <p:nvPicPr>
          <p:cNvPr id="12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22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722115"/>
          </a:xfrm>
          <a:effectLst/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Analisi dei dati: </a:t>
            </a:r>
            <a:b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</a:br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Conclusioni e criticità</a:t>
            </a:r>
            <a:endParaRPr lang="it-IT" sz="3600" b="1" dirty="0" smtClean="0">
              <a:solidFill>
                <a:srgbClr val="005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0055D1"/>
                </a:solidFill>
              </a:rPr>
              <a:t>Summary</a:t>
            </a:r>
            <a:r>
              <a:rPr lang="it-IT" b="1" dirty="0" smtClean="0">
                <a:solidFill>
                  <a:srgbClr val="0055D1"/>
                </a:solidFill>
              </a:rPr>
              <a:t> </a:t>
            </a:r>
            <a:endParaRPr lang="it-IT" b="1" dirty="0">
              <a:solidFill>
                <a:srgbClr val="0055D1"/>
              </a:solidFill>
            </a:endParaRPr>
          </a:p>
        </p:txBody>
      </p:sp>
      <p:sp>
        <p:nvSpPr>
          <p:cNvPr id="4813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521296"/>
            <a:ext cx="8219256" cy="4572000"/>
          </a:xfrm>
        </p:spPr>
        <p:txBody>
          <a:bodyPr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800" dirty="0">
                <a:ea typeface="MS PGothic" charset="0"/>
              </a:rPr>
              <a:t>Dati </a:t>
            </a:r>
            <a:r>
              <a:rPr lang="it-IT" sz="2800" dirty="0" smtClean="0">
                <a:ea typeface="MS PGothic" charset="0"/>
              </a:rPr>
              <a:t>rappresentativi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800" dirty="0" smtClean="0">
                <a:ea typeface="MS PGothic" charset="0"/>
              </a:rPr>
              <a:t>Dati sovrapponibili ai nazionali: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it-IT" dirty="0" smtClean="0">
                <a:ea typeface="MS PGothic" charset="0"/>
              </a:rPr>
              <a:t>RCV medio Puglia (5,2) e Italia (5,7)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it-IT" dirty="0" smtClean="0">
                <a:ea typeface="MS PGothic" charset="0"/>
              </a:rPr>
              <a:t>Proporzione di soggetti ad alto rischio</a:t>
            </a:r>
          </a:p>
          <a:p>
            <a:pPr marL="457200" lvl="1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800" b="1" dirty="0">
                <a:ea typeface="MS PGothic" charset="0"/>
              </a:rPr>
              <a:t>Diminuzione statisticamente significativa della proporzione di uomini a rischio elevato (</a:t>
            </a:r>
            <a:r>
              <a:rPr lang="it-IT" sz="2800" b="1" dirty="0" err="1">
                <a:ea typeface="MS PGothic" charset="0"/>
              </a:rPr>
              <a:t>p</a:t>
            </a:r>
            <a:r>
              <a:rPr lang="it-IT" sz="2800" b="1" dirty="0">
                <a:ea typeface="MS PGothic" charset="0"/>
              </a:rPr>
              <a:t>&lt;0,05</a:t>
            </a:r>
            <a:r>
              <a:rPr lang="it-IT" sz="2800" b="1" dirty="0" smtClean="0">
                <a:ea typeface="MS PGothic" charset="0"/>
              </a:rPr>
              <a:t>) tra primo e secondo biennio</a:t>
            </a:r>
            <a:endParaRPr lang="it-IT" sz="2800" b="1" dirty="0">
              <a:ea typeface="MS PGothic" charset="0"/>
            </a:endParaRPr>
          </a:p>
          <a:p>
            <a:pPr marL="457200" lvl="1" indent="-45720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800" dirty="0" smtClean="0">
                <a:ea typeface="ＭＳ Ｐゴシック" charset="0"/>
              </a:rPr>
              <a:t>Strategia comune tra MMG e Sanità Pubblica</a:t>
            </a:r>
          </a:p>
        </p:txBody>
      </p:sp>
      <p:pic>
        <p:nvPicPr>
          <p:cNvPr id="7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0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722115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Il Rischio Cardiovascolare </a:t>
            </a:r>
            <a:b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</a:br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Globale Assoluto </a:t>
            </a:r>
            <a:b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</a:br>
            <a:r>
              <a:rPr lang="it-IT" sz="3600" b="1" dirty="0" smtClean="0">
                <a:solidFill>
                  <a:srgbClr val="0055D1"/>
                </a:solidFill>
                <a:latin typeface="Arial"/>
                <a:cs typeface="Arial"/>
              </a:rPr>
              <a:t>nel Piano Regionale della Prevenzione</a:t>
            </a:r>
          </a:p>
        </p:txBody>
      </p:sp>
    </p:spTree>
    <p:extLst>
      <p:ext uri="{BB962C8B-B14F-4D97-AF65-F5344CB8AC3E}">
        <p14:creationId xmlns="" xmlns:p14="http://schemas.microsoft.com/office/powerpoint/2010/main" val="19088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813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06875"/>
          </a:xfrm>
        </p:spPr>
        <p:txBody>
          <a:bodyPr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800" dirty="0">
                <a:ea typeface="ＭＳ Ｐゴシック" charset="0"/>
              </a:rPr>
              <a:t>M</a:t>
            </a:r>
            <a:r>
              <a:rPr lang="it-IT" sz="2800" dirty="0" smtClean="0">
                <a:ea typeface="ＭＳ Ｐゴシック" charset="0"/>
              </a:rPr>
              <a:t>igliorare la partecipazione dei MMG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800" dirty="0" smtClean="0">
                <a:ea typeface="ＭＳ Ｐゴシック" charset="0"/>
              </a:rPr>
              <a:t>Analisi della qualità dei dati:</a:t>
            </a:r>
          </a:p>
          <a:p>
            <a:pPr>
              <a:spcBef>
                <a:spcPct val="0"/>
              </a:spcBef>
              <a:spcAft>
                <a:spcPts val="3000"/>
              </a:spcAft>
              <a:buClr>
                <a:schemeClr val="tx1"/>
              </a:buClr>
              <a:buFont typeface="Arial"/>
              <a:buChar char="•"/>
            </a:pPr>
            <a:endParaRPr lang="it-IT" sz="32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spcAft>
                <a:spcPts val="3000"/>
              </a:spcAft>
              <a:buClr>
                <a:schemeClr val="tx1"/>
              </a:buClr>
              <a:buFont typeface="Arial"/>
              <a:buChar char="•"/>
            </a:pPr>
            <a:endParaRPr lang="it-IT" sz="3200" dirty="0" smtClean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spcAft>
                <a:spcPts val="3000"/>
              </a:spcAft>
              <a:buClr>
                <a:schemeClr val="tx1"/>
              </a:buClr>
              <a:buFont typeface="Arial"/>
              <a:buChar char="•"/>
            </a:pPr>
            <a:endParaRPr lang="it-IT" sz="32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spcAft>
                <a:spcPts val="3000"/>
              </a:spcAft>
              <a:buClr>
                <a:schemeClr val="tx1"/>
              </a:buClr>
              <a:buFont typeface="Arial"/>
              <a:buChar char="•"/>
            </a:pPr>
            <a:endParaRPr lang="it-IT" sz="3200" dirty="0" smtClean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</a:t>
            </a:r>
            <a:endParaRPr lang="it-IT" b="1" dirty="0">
              <a:solidFill>
                <a:srgbClr val="0055D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780928"/>
            <a:ext cx="2808312" cy="3749241"/>
          </a:xfrm>
          <a:prstGeom prst="rect">
            <a:avLst/>
          </a:prstGeom>
        </p:spPr>
      </p:pic>
      <p:pic>
        <p:nvPicPr>
          <p:cNvPr id="8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11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8133" name="Segnaposto contenuto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5040560"/>
          </a:xfrm>
        </p:spPr>
        <p:txBody>
          <a:bodyPr anchor="ctr"/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/>
              <a:buChar char="•"/>
            </a:pPr>
            <a:r>
              <a:rPr lang="it-IT" sz="3200" b="1" dirty="0" smtClean="0">
                <a:ea typeface="ＭＳ Ｐゴシック" charset="0"/>
              </a:rPr>
              <a:t>195.286</a:t>
            </a:r>
            <a:r>
              <a:rPr lang="it-IT" sz="3200" dirty="0" smtClean="0">
                <a:ea typeface="ＭＳ Ｐゴシック" charset="0"/>
              </a:rPr>
              <a:t> rilevazioni raccolte</a:t>
            </a:r>
          </a:p>
          <a:p>
            <a:pPr>
              <a:spcBef>
                <a:spcPts val="600"/>
              </a:spcBef>
              <a:spcAft>
                <a:spcPts val="3000"/>
              </a:spcAft>
              <a:buClr>
                <a:schemeClr val="tx1"/>
              </a:buClr>
              <a:buFont typeface="Arial"/>
              <a:buChar char="•"/>
            </a:pPr>
            <a:r>
              <a:rPr lang="it-IT" sz="3200" b="1" dirty="0" smtClean="0">
                <a:ea typeface="ＭＳ Ｐゴシック" charset="0"/>
              </a:rPr>
              <a:t>187.186</a:t>
            </a:r>
            <a:r>
              <a:rPr lang="it-IT" sz="3200" dirty="0" smtClean="0">
                <a:ea typeface="ＭＳ Ｐゴシック" charset="0"/>
              </a:rPr>
              <a:t> rilevazioni analizzate</a:t>
            </a:r>
          </a:p>
          <a:p>
            <a:pPr marL="723900" lvl="1" indent="-404813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it-IT" sz="3000" dirty="0" smtClean="0">
                <a:ea typeface="ＭＳ Ｐゴシック" charset="0"/>
              </a:rPr>
              <a:t>1.800 illeggibili</a:t>
            </a:r>
          </a:p>
          <a:p>
            <a:pPr marL="723900" lvl="1" indent="-404813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it-IT" sz="3000" dirty="0" smtClean="0">
                <a:ea typeface="ＭＳ Ｐゴシック" charset="0"/>
              </a:rPr>
              <a:t>2.818 </a:t>
            </a:r>
            <a:r>
              <a:rPr lang="it-IT" sz="3000" dirty="0">
                <a:ea typeface="ＭＳ Ｐゴシック" charset="0"/>
              </a:rPr>
              <a:t>non idonee al controllo di qualità</a:t>
            </a:r>
          </a:p>
          <a:p>
            <a:pPr marL="723900" lvl="1" indent="-404813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it-IT" sz="3000" dirty="0">
                <a:ea typeface="ＭＳ Ｐゴシック" charset="0"/>
              </a:rPr>
              <a:t>4.530 assistiti con 5.282 rilevazioni multiple</a:t>
            </a:r>
          </a:p>
          <a:p>
            <a:pPr>
              <a:spcBef>
                <a:spcPts val="600"/>
              </a:spcBef>
              <a:spcAft>
                <a:spcPts val="3000"/>
              </a:spcAft>
              <a:buClr>
                <a:schemeClr val="tx1"/>
              </a:buClr>
              <a:buFont typeface="Arial"/>
              <a:buChar char="•"/>
            </a:pPr>
            <a:endParaRPr lang="it-IT" sz="3200" dirty="0">
              <a:ea typeface="ＭＳ Ｐゴシック" charset="0"/>
            </a:endParaRPr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</a:t>
            </a:r>
            <a:endParaRPr lang="it-IT" b="1" dirty="0">
              <a:solidFill>
                <a:srgbClr val="0055D1"/>
              </a:solidFill>
            </a:endParaRPr>
          </a:p>
        </p:txBody>
      </p:sp>
      <p:pic>
        <p:nvPicPr>
          <p:cNvPr id="8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45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</a:t>
            </a:r>
            <a:endParaRPr lang="it-IT" b="1" dirty="0">
              <a:solidFill>
                <a:srgbClr val="0055D1"/>
              </a:solidFill>
            </a:endParaRPr>
          </a:p>
        </p:txBody>
      </p:sp>
      <p:pic>
        <p:nvPicPr>
          <p:cNvPr id="9" name="Segnaposto contenuto 8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0" r="2990"/>
          <a:stretch>
            <a:fillRect/>
          </a:stretch>
        </p:blipFill>
        <p:spPr>
          <a:xfrm>
            <a:off x="323850" y="1447800"/>
            <a:ext cx="8362950" cy="486092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1412776"/>
            <a:ext cx="1008112" cy="153308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40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 </a:t>
            </a:r>
            <a:endParaRPr lang="it-IT" b="1" dirty="0">
              <a:solidFill>
                <a:srgbClr val="0055D1"/>
              </a:solidFill>
            </a:endParaRPr>
          </a:p>
        </p:txBody>
      </p:sp>
      <p:pic>
        <p:nvPicPr>
          <p:cNvPr id="19" name="Immagine 18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6" t="1358" r="938" b="1485"/>
          <a:stretch/>
        </p:blipFill>
        <p:spPr>
          <a:xfrm>
            <a:off x="1092200" y="2260600"/>
            <a:ext cx="6870700" cy="3987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9552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/>
                <a:ea typeface="ＭＳ Ｐゴシック" charset="0"/>
                <a:cs typeface="Arial"/>
              </a:rPr>
              <a:t>Proporzione di MMG </a:t>
            </a:r>
            <a:endParaRPr lang="it-IT" sz="2400" b="1" dirty="0" smtClean="0">
              <a:latin typeface="Arial"/>
              <a:ea typeface="ＭＳ Ｐゴシック" charset="0"/>
              <a:cs typeface="Arial"/>
            </a:endParaRPr>
          </a:p>
          <a:p>
            <a:pPr algn="ctr"/>
            <a:r>
              <a:rPr lang="it-IT" sz="2400" b="1" dirty="0" smtClean="0">
                <a:latin typeface="Arial"/>
                <a:ea typeface="ＭＳ Ｐゴシック" charset="0"/>
                <a:cs typeface="Arial"/>
              </a:rPr>
              <a:t>che </a:t>
            </a:r>
            <a:r>
              <a:rPr lang="it-IT" sz="2400" b="1" dirty="0">
                <a:latin typeface="Arial"/>
                <a:ea typeface="ＭＳ Ｐゴシック" charset="0"/>
                <a:cs typeface="Arial"/>
              </a:rPr>
              <a:t>non hanno fornito informazioni anagrafiche</a:t>
            </a:r>
          </a:p>
        </p:txBody>
      </p:sp>
      <p:pic>
        <p:nvPicPr>
          <p:cNvPr id="18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18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 </a:t>
            </a:r>
            <a:endParaRPr lang="it-IT" b="1" dirty="0">
              <a:solidFill>
                <a:srgbClr val="0055D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403648" y="2348880"/>
            <a:ext cx="6264696" cy="3024336"/>
            <a:chOff x="0" y="0"/>
            <a:chExt cx="5653405" cy="2644775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2057400"/>
              <a:ext cx="5609590" cy="266700"/>
              <a:chOff x="0" y="0"/>
              <a:chExt cx="5609590" cy="266700"/>
            </a:xfrm>
          </p:grpSpPr>
          <p:pic>
            <p:nvPicPr>
              <p:cNvPr id="16" name="Immagin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2860"/>
                <a:ext cx="5609590" cy="219710"/>
              </a:xfrm>
              <a:prstGeom prst="rect">
                <a:avLst/>
              </a:prstGeom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  <p:sp>
            <p:nvSpPr>
              <p:cNvPr id="17" name="Ovale 5"/>
              <p:cNvSpPr/>
              <p:nvPr/>
            </p:nvSpPr>
            <p:spPr>
              <a:xfrm>
                <a:off x="3666490" y="0"/>
                <a:ext cx="1143000" cy="266700"/>
              </a:xfrm>
              <a:custGeom>
                <a:avLst/>
                <a:gdLst>
                  <a:gd name="connsiteX0" fmla="*/ 0 w 685800"/>
                  <a:gd name="connsiteY0" fmla="*/ 914400 h 1828800"/>
                  <a:gd name="connsiteX1" fmla="*/ 342900 w 685800"/>
                  <a:gd name="connsiteY1" fmla="*/ 0 h 1828800"/>
                  <a:gd name="connsiteX2" fmla="*/ 685800 w 685800"/>
                  <a:gd name="connsiteY2" fmla="*/ 914400 h 1828800"/>
                  <a:gd name="connsiteX3" fmla="*/ 342900 w 685800"/>
                  <a:gd name="connsiteY3" fmla="*/ 1828800 h 1828800"/>
                  <a:gd name="connsiteX4" fmla="*/ 0 w 685800"/>
                  <a:gd name="connsiteY4" fmla="*/ 914400 h 1828800"/>
                  <a:gd name="connsiteX0" fmla="*/ 6053 w 697906"/>
                  <a:gd name="connsiteY0" fmla="*/ 915092 h 1829492"/>
                  <a:gd name="connsiteX1" fmla="*/ 348953 w 697906"/>
                  <a:gd name="connsiteY1" fmla="*/ 692 h 1829492"/>
                  <a:gd name="connsiteX2" fmla="*/ 691853 w 697906"/>
                  <a:gd name="connsiteY2" fmla="*/ 915092 h 1829492"/>
                  <a:gd name="connsiteX3" fmla="*/ 348953 w 697906"/>
                  <a:gd name="connsiteY3" fmla="*/ 1829492 h 1829492"/>
                  <a:gd name="connsiteX4" fmla="*/ 6053 w 697906"/>
                  <a:gd name="connsiteY4" fmla="*/ 915092 h 1829492"/>
                  <a:gd name="connsiteX0" fmla="*/ 7821 w 701442"/>
                  <a:gd name="connsiteY0" fmla="*/ 914401 h 1828801"/>
                  <a:gd name="connsiteX1" fmla="*/ 350721 w 701442"/>
                  <a:gd name="connsiteY1" fmla="*/ 1 h 1828801"/>
                  <a:gd name="connsiteX2" fmla="*/ 693621 w 701442"/>
                  <a:gd name="connsiteY2" fmla="*/ 914401 h 1828801"/>
                  <a:gd name="connsiteX3" fmla="*/ 350721 w 701442"/>
                  <a:gd name="connsiteY3" fmla="*/ 1828801 h 1828801"/>
                  <a:gd name="connsiteX4" fmla="*/ 7821 w 701442"/>
                  <a:gd name="connsiteY4" fmla="*/ 914401 h 1828801"/>
                  <a:gd name="connsiteX0" fmla="*/ 7821 w 701442"/>
                  <a:gd name="connsiteY0" fmla="*/ 914401 h 1828801"/>
                  <a:gd name="connsiteX1" fmla="*/ 350721 w 701442"/>
                  <a:gd name="connsiteY1" fmla="*/ 1 h 1828801"/>
                  <a:gd name="connsiteX2" fmla="*/ 693621 w 701442"/>
                  <a:gd name="connsiteY2" fmla="*/ 914401 h 1828801"/>
                  <a:gd name="connsiteX3" fmla="*/ 350721 w 701442"/>
                  <a:gd name="connsiteY3" fmla="*/ 1828801 h 1828801"/>
                  <a:gd name="connsiteX4" fmla="*/ 7821 w 701442"/>
                  <a:gd name="connsiteY4" fmla="*/ 914401 h 18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442" h="1828801">
                    <a:moveTo>
                      <a:pt x="7821" y="914401"/>
                    </a:moveTo>
                    <a:cubicBezTo>
                      <a:pt x="7821" y="409392"/>
                      <a:pt x="-82498" y="2"/>
                      <a:pt x="350721" y="1"/>
                    </a:cubicBezTo>
                    <a:cubicBezTo>
                      <a:pt x="783940" y="0"/>
                      <a:pt x="693621" y="409392"/>
                      <a:pt x="693621" y="914401"/>
                    </a:cubicBezTo>
                    <a:cubicBezTo>
                      <a:pt x="693621" y="1419410"/>
                      <a:pt x="753581" y="1828801"/>
                      <a:pt x="350721" y="1828801"/>
                    </a:cubicBezTo>
                    <a:cubicBezTo>
                      <a:pt x="-52139" y="1828801"/>
                      <a:pt x="7821" y="1419410"/>
                      <a:pt x="7821" y="914401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  <a:effectLst/>
              <a:extLst>
                <a:ext uri="{FAA26D3D-D897-4be2-8F04-BA451C77F1D7}">
                  <ma14:placeholderFlag xmlns="" xmlns:ma14="http://schemas.microsoft.com/office/mac/drawingml/2011/main"/>
                </a:ex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  <p:grpSp>
          <p:nvGrpSpPr>
            <p:cNvPr id="10" name="Gruppo 9"/>
            <p:cNvGrpSpPr/>
            <p:nvPr/>
          </p:nvGrpSpPr>
          <p:grpSpPr>
            <a:xfrm>
              <a:off x="8890" y="2378075"/>
              <a:ext cx="5609590" cy="266700"/>
              <a:chOff x="0" y="0"/>
              <a:chExt cx="5609590" cy="266700"/>
            </a:xfrm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0160"/>
                <a:ext cx="5609590" cy="240665"/>
              </a:xfrm>
              <a:prstGeom prst="rect">
                <a:avLst/>
              </a:prstGeom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  <p:sp>
            <p:nvSpPr>
              <p:cNvPr id="15" name="Ovale 5"/>
              <p:cNvSpPr/>
              <p:nvPr/>
            </p:nvSpPr>
            <p:spPr>
              <a:xfrm>
                <a:off x="4343400" y="0"/>
                <a:ext cx="685800" cy="266700"/>
              </a:xfrm>
              <a:custGeom>
                <a:avLst/>
                <a:gdLst>
                  <a:gd name="connsiteX0" fmla="*/ 0 w 685800"/>
                  <a:gd name="connsiteY0" fmla="*/ 914400 h 1828800"/>
                  <a:gd name="connsiteX1" fmla="*/ 342900 w 685800"/>
                  <a:gd name="connsiteY1" fmla="*/ 0 h 1828800"/>
                  <a:gd name="connsiteX2" fmla="*/ 685800 w 685800"/>
                  <a:gd name="connsiteY2" fmla="*/ 914400 h 1828800"/>
                  <a:gd name="connsiteX3" fmla="*/ 342900 w 685800"/>
                  <a:gd name="connsiteY3" fmla="*/ 1828800 h 1828800"/>
                  <a:gd name="connsiteX4" fmla="*/ 0 w 685800"/>
                  <a:gd name="connsiteY4" fmla="*/ 914400 h 1828800"/>
                  <a:gd name="connsiteX0" fmla="*/ 6053 w 697906"/>
                  <a:gd name="connsiteY0" fmla="*/ 915092 h 1829492"/>
                  <a:gd name="connsiteX1" fmla="*/ 348953 w 697906"/>
                  <a:gd name="connsiteY1" fmla="*/ 692 h 1829492"/>
                  <a:gd name="connsiteX2" fmla="*/ 691853 w 697906"/>
                  <a:gd name="connsiteY2" fmla="*/ 915092 h 1829492"/>
                  <a:gd name="connsiteX3" fmla="*/ 348953 w 697906"/>
                  <a:gd name="connsiteY3" fmla="*/ 1829492 h 1829492"/>
                  <a:gd name="connsiteX4" fmla="*/ 6053 w 697906"/>
                  <a:gd name="connsiteY4" fmla="*/ 915092 h 1829492"/>
                  <a:gd name="connsiteX0" fmla="*/ 7821 w 701442"/>
                  <a:gd name="connsiteY0" fmla="*/ 914401 h 1828801"/>
                  <a:gd name="connsiteX1" fmla="*/ 350721 w 701442"/>
                  <a:gd name="connsiteY1" fmla="*/ 1 h 1828801"/>
                  <a:gd name="connsiteX2" fmla="*/ 693621 w 701442"/>
                  <a:gd name="connsiteY2" fmla="*/ 914401 h 1828801"/>
                  <a:gd name="connsiteX3" fmla="*/ 350721 w 701442"/>
                  <a:gd name="connsiteY3" fmla="*/ 1828801 h 1828801"/>
                  <a:gd name="connsiteX4" fmla="*/ 7821 w 701442"/>
                  <a:gd name="connsiteY4" fmla="*/ 914401 h 1828801"/>
                  <a:gd name="connsiteX0" fmla="*/ 7821 w 701442"/>
                  <a:gd name="connsiteY0" fmla="*/ 914401 h 1828801"/>
                  <a:gd name="connsiteX1" fmla="*/ 350721 w 701442"/>
                  <a:gd name="connsiteY1" fmla="*/ 1 h 1828801"/>
                  <a:gd name="connsiteX2" fmla="*/ 693621 w 701442"/>
                  <a:gd name="connsiteY2" fmla="*/ 914401 h 1828801"/>
                  <a:gd name="connsiteX3" fmla="*/ 350721 w 701442"/>
                  <a:gd name="connsiteY3" fmla="*/ 1828801 h 1828801"/>
                  <a:gd name="connsiteX4" fmla="*/ 7821 w 701442"/>
                  <a:gd name="connsiteY4" fmla="*/ 914401 h 18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442" h="1828801">
                    <a:moveTo>
                      <a:pt x="7821" y="914401"/>
                    </a:moveTo>
                    <a:cubicBezTo>
                      <a:pt x="7821" y="409392"/>
                      <a:pt x="-82498" y="2"/>
                      <a:pt x="350721" y="1"/>
                    </a:cubicBezTo>
                    <a:cubicBezTo>
                      <a:pt x="783940" y="0"/>
                      <a:pt x="693621" y="409392"/>
                      <a:pt x="693621" y="914401"/>
                    </a:cubicBezTo>
                    <a:cubicBezTo>
                      <a:pt x="693621" y="1419410"/>
                      <a:pt x="753581" y="1828801"/>
                      <a:pt x="350721" y="1828801"/>
                    </a:cubicBezTo>
                    <a:cubicBezTo>
                      <a:pt x="-52139" y="1828801"/>
                      <a:pt x="7821" y="1419410"/>
                      <a:pt x="7821" y="914401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  <a:effectLst/>
              <a:extLst>
                <a:ext uri="{FAA26D3D-D897-4be2-8F04-BA451C77F1D7}">
                  <ma14:placeholderFlag xmlns="" xmlns:ma14="http://schemas.microsoft.com/office/mac/drawingml/2011/main"/>
                </a:ex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  <p:grpSp>
          <p:nvGrpSpPr>
            <p:cNvPr id="11" name="Gruppo 10"/>
            <p:cNvGrpSpPr/>
            <p:nvPr/>
          </p:nvGrpSpPr>
          <p:grpSpPr>
            <a:xfrm>
              <a:off x="0" y="0"/>
              <a:ext cx="5653405" cy="1943100"/>
              <a:chOff x="0" y="0"/>
              <a:chExt cx="5653405" cy="1943100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3985"/>
                <a:ext cx="5653405" cy="1745615"/>
              </a:xfrm>
              <a:prstGeom prst="rect">
                <a:avLst/>
              </a:prstGeom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  <p:sp>
            <p:nvSpPr>
              <p:cNvPr id="13" name="Ovale 5"/>
              <p:cNvSpPr/>
              <p:nvPr/>
            </p:nvSpPr>
            <p:spPr>
              <a:xfrm>
                <a:off x="4237990" y="0"/>
                <a:ext cx="685800" cy="1943100"/>
              </a:xfrm>
              <a:custGeom>
                <a:avLst/>
                <a:gdLst>
                  <a:gd name="connsiteX0" fmla="*/ 0 w 685800"/>
                  <a:gd name="connsiteY0" fmla="*/ 914400 h 1828800"/>
                  <a:gd name="connsiteX1" fmla="*/ 342900 w 685800"/>
                  <a:gd name="connsiteY1" fmla="*/ 0 h 1828800"/>
                  <a:gd name="connsiteX2" fmla="*/ 685800 w 685800"/>
                  <a:gd name="connsiteY2" fmla="*/ 914400 h 1828800"/>
                  <a:gd name="connsiteX3" fmla="*/ 342900 w 685800"/>
                  <a:gd name="connsiteY3" fmla="*/ 1828800 h 1828800"/>
                  <a:gd name="connsiteX4" fmla="*/ 0 w 685800"/>
                  <a:gd name="connsiteY4" fmla="*/ 914400 h 1828800"/>
                  <a:gd name="connsiteX0" fmla="*/ 6053 w 697906"/>
                  <a:gd name="connsiteY0" fmla="*/ 915092 h 1829492"/>
                  <a:gd name="connsiteX1" fmla="*/ 348953 w 697906"/>
                  <a:gd name="connsiteY1" fmla="*/ 692 h 1829492"/>
                  <a:gd name="connsiteX2" fmla="*/ 691853 w 697906"/>
                  <a:gd name="connsiteY2" fmla="*/ 915092 h 1829492"/>
                  <a:gd name="connsiteX3" fmla="*/ 348953 w 697906"/>
                  <a:gd name="connsiteY3" fmla="*/ 1829492 h 1829492"/>
                  <a:gd name="connsiteX4" fmla="*/ 6053 w 697906"/>
                  <a:gd name="connsiteY4" fmla="*/ 915092 h 1829492"/>
                  <a:gd name="connsiteX0" fmla="*/ 7821 w 701442"/>
                  <a:gd name="connsiteY0" fmla="*/ 914401 h 1828801"/>
                  <a:gd name="connsiteX1" fmla="*/ 350721 w 701442"/>
                  <a:gd name="connsiteY1" fmla="*/ 1 h 1828801"/>
                  <a:gd name="connsiteX2" fmla="*/ 693621 w 701442"/>
                  <a:gd name="connsiteY2" fmla="*/ 914401 h 1828801"/>
                  <a:gd name="connsiteX3" fmla="*/ 350721 w 701442"/>
                  <a:gd name="connsiteY3" fmla="*/ 1828801 h 1828801"/>
                  <a:gd name="connsiteX4" fmla="*/ 7821 w 701442"/>
                  <a:gd name="connsiteY4" fmla="*/ 914401 h 1828801"/>
                  <a:gd name="connsiteX0" fmla="*/ 7821 w 701442"/>
                  <a:gd name="connsiteY0" fmla="*/ 914401 h 1828801"/>
                  <a:gd name="connsiteX1" fmla="*/ 350721 w 701442"/>
                  <a:gd name="connsiteY1" fmla="*/ 1 h 1828801"/>
                  <a:gd name="connsiteX2" fmla="*/ 693621 w 701442"/>
                  <a:gd name="connsiteY2" fmla="*/ 914401 h 1828801"/>
                  <a:gd name="connsiteX3" fmla="*/ 350721 w 701442"/>
                  <a:gd name="connsiteY3" fmla="*/ 1828801 h 1828801"/>
                  <a:gd name="connsiteX4" fmla="*/ 7821 w 701442"/>
                  <a:gd name="connsiteY4" fmla="*/ 914401 h 18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442" h="1828801">
                    <a:moveTo>
                      <a:pt x="7821" y="914401"/>
                    </a:moveTo>
                    <a:cubicBezTo>
                      <a:pt x="7821" y="409392"/>
                      <a:pt x="-82498" y="2"/>
                      <a:pt x="350721" y="1"/>
                    </a:cubicBezTo>
                    <a:cubicBezTo>
                      <a:pt x="783940" y="0"/>
                      <a:pt x="693621" y="409392"/>
                      <a:pt x="693621" y="914401"/>
                    </a:cubicBezTo>
                    <a:cubicBezTo>
                      <a:pt x="693621" y="1419410"/>
                      <a:pt x="753581" y="1828801"/>
                      <a:pt x="350721" y="1828801"/>
                    </a:cubicBezTo>
                    <a:cubicBezTo>
                      <a:pt x="-52139" y="1828801"/>
                      <a:pt x="7821" y="1419410"/>
                      <a:pt x="7821" y="914401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  <a:effectLst/>
              <a:extLst>
                <a:ext uri="{FAA26D3D-D897-4be2-8F04-BA451C77F1D7}">
                  <ma14:placeholderFlag xmlns="" xmlns:ma14="http://schemas.microsoft.com/office/mac/drawingml/2011/main"/>
                </a:ex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</p:grpSp>
      <p:sp>
        <p:nvSpPr>
          <p:cNvPr id="4" name="CasellaDiTesto 3"/>
          <p:cNvSpPr txBox="1"/>
          <p:nvPr/>
        </p:nvSpPr>
        <p:spPr>
          <a:xfrm>
            <a:off x="539552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/>
                <a:ea typeface="ＭＳ Ｐゴシック" charset="0"/>
                <a:cs typeface="Arial"/>
              </a:rPr>
              <a:t>Proporzione di MMG </a:t>
            </a:r>
            <a:endParaRPr lang="it-IT" sz="2400" b="1" dirty="0" smtClean="0">
              <a:latin typeface="Arial"/>
              <a:ea typeface="ＭＳ Ｐゴシック" charset="0"/>
              <a:cs typeface="Arial"/>
            </a:endParaRPr>
          </a:p>
          <a:p>
            <a:pPr algn="ctr"/>
            <a:r>
              <a:rPr lang="it-IT" sz="2400" b="1" dirty="0" smtClean="0">
                <a:latin typeface="Arial"/>
                <a:ea typeface="ＭＳ Ｐゴシック" charset="0"/>
                <a:cs typeface="Arial"/>
              </a:rPr>
              <a:t>che </a:t>
            </a:r>
            <a:r>
              <a:rPr lang="it-IT" sz="2400" b="1" dirty="0">
                <a:latin typeface="Arial"/>
                <a:ea typeface="ＭＳ Ｐゴシック" charset="0"/>
                <a:cs typeface="Arial"/>
              </a:rPr>
              <a:t>non hanno fornito informazioni anagrafiche</a:t>
            </a:r>
          </a:p>
        </p:txBody>
      </p:sp>
      <p:pic>
        <p:nvPicPr>
          <p:cNvPr id="18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715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 </a:t>
            </a:r>
            <a:endParaRPr lang="it-IT" b="1" dirty="0">
              <a:solidFill>
                <a:srgbClr val="0055D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467544" y="2492896"/>
            <a:ext cx="2736304" cy="2520280"/>
            <a:chOff x="467544" y="1988840"/>
            <a:chExt cx="2975610" cy="3019772"/>
          </a:xfrm>
        </p:grpSpPr>
        <p:pic>
          <p:nvPicPr>
            <p:cNvPr id="8" name="Immagine 7" descr="codici fiscali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840"/>
              <a:ext cx="2773495" cy="2334612"/>
            </a:xfrm>
            <a:prstGeom prst="rect">
              <a:avLst/>
            </a:prstGeom>
          </p:spPr>
        </p:pic>
        <p:sp>
          <p:nvSpPr>
            <p:cNvPr id="10" name="Casella di testo 65"/>
            <p:cNvSpPr txBox="1"/>
            <p:nvPr/>
          </p:nvSpPr>
          <p:spPr>
            <a:xfrm>
              <a:off x="585654" y="2751822"/>
              <a:ext cx="28575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Mancano la 2° cifra dell’anno e del giorno di nascita e il primo carattere del codice del comune di nascita, che sono sostituiti da spazi.</a:t>
              </a:r>
              <a:endParaRPr lang="it-IT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Casella di testo 111"/>
            <p:cNvSpPr txBox="1"/>
            <p:nvPr/>
          </p:nvSpPr>
          <p:spPr>
            <a:xfrm>
              <a:off x="467544" y="4437112"/>
              <a:ext cx="28575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Manca la 3° lettera del nome, che è sostituita da uno spazio, e la 2° cifra della data di nascita è sostituita da un simbolo.</a:t>
              </a:r>
              <a:endParaRPr lang="it-IT" sz="12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563888" y="2442686"/>
            <a:ext cx="2409605" cy="2282458"/>
            <a:chOff x="3563888" y="3001610"/>
            <a:chExt cx="2409605" cy="2282458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307" y="3001610"/>
              <a:ext cx="2371186" cy="1845379"/>
            </a:xfrm>
            <a:prstGeom prst="rect">
              <a:avLst/>
            </a:prstGeom>
          </p:spPr>
        </p:pic>
        <p:sp>
          <p:nvSpPr>
            <p:cNvPr id="15" name="Casella di testo 91"/>
            <p:cNvSpPr txBox="1"/>
            <p:nvPr/>
          </p:nvSpPr>
          <p:spPr>
            <a:xfrm>
              <a:off x="3563888" y="3717032"/>
              <a:ext cx="24003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spcAft>
                  <a:spcPts val="0"/>
                </a:spcAft>
                <a:buClr>
                  <a:srgbClr val="FF0000"/>
                </a:buClr>
                <a:buSzPts val="1000"/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Lo “0” del mese è sostituito dal 9.</a:t>
              </a:r>
              <a:endParaRPr lang="it-IT" sz="1000" dirty="0">
                <a:effectLst/>
                <a:latin typeface="Calibri"/>
                <a:ea typeface="ＭＳ 明朝"/>
                <a:cs typeface="Times New Roman"/>
              </a:endParaRPr>
            </a:p>
          </p:txBody>
        </p:sp>
        <p:sp>
          <p:nvSpPr>
            <p:cNvPr id="16" name="Casella di testo 90"/>
            <p:cNvSpPr txBox="1"/>
            <p:nvPr/>
          </p:nvSpPr>
          <p:spPr>
            <a:xfrm>
              <a:off x="3563888" y="4941168"/>
              <a:ext cx="24003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spcAft>
                  <a:spcPts val="0"/>
                </a:spcAft>
                <a:buClr>
                  <a:srgbClr val="FF0000"/>
                </a:buClr>
                <a:buSzPts val="1000"/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Il giorno ha una cifra in più.</a:t>
              </a:r>
              <a:endParaRPr lang="it-IT" sz="1000" dirty="0">
                <a:effectLst/>
                <a:latin typeface="Calibri"/>
                <a:ea typeface="ＭＳ 明朝"/>
                <a:cs typeface="Times New Roman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300192" y="2420888"/>
            <a:ext cx="2304256" cy="3240360"/>
            <a:chOff x="6331396" y="2708920"/>
            <a:chExt cx="2705100" cy="3655268"/>
          </a:xfrm>
        </p:grpSpPr>
        <p:pic>
          <p:nvPicPr>
            <p:cNvPr id="13" name="Immagine 12" descr="rc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2708920"/>
              <a:ext cx="1737244" cy="3242856"/>
            </a:xfrm>
            <a:prstGeom prst="rect">
              <a:avLst/>
            </a:prstGeom>
          </p:spPr>
        </p:pic>
        <p:sp>
          <p:nvSpPr>
            <p:cNvPr id="18" name="Casella di testo 169"/>
            <p:cNvSpPr txBox="1"/>
            <p:nvPr/>
          </p:nvSpPr>
          <p:spPr>
            <a:xfrm>
              <a:off x="6331396" y="3429000"/>
              <a:ext cx="2705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spcAft>
                  <a:spcPts val="0"/>
                </a:spcAft>
                <a:buClr>
                  <a:srgbClr val="FF0000"/>
                </a:buClr>
                <a:buSzPts val="1000"/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La virgola è sostituita da una parentesi</a:t>
              </a:r>
              <a:endParaRPr lang="it-IT" sz="1000" dirty="0">
                <a:effectLst/>
                <a:latin typeface="Calibri"/>
                <a:ea typeface="ＭＳ 明朝"/>
                <a:cs typeface="Times New Roman"/>
              </a:endParaRPr>
            </a:p>
          </p:txBody>
        </p:sp>
        <p:sp>
          <p:nvSpPr>
            <p:cNvPr id="19" name="Casella di testo 203"/>
            <p:cNvSpPr txBox="1"/>
            <p:nvPr/>
          </p:nvSpPr>
          <p:spPr>
            <a:xfrm>
              <a:off x="6660232" y="6021288"/>
              <a:ext cx="18288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spcAft>
                  <a:spcPts val="0"/>
                </a:spcAft>
                <a:buClr>
                  <a:srgbClr val="FF0000"/>
                </a:buClr>
                <a:buSzPts val="1000"/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È presente un simbolo. </a:t>
              </a:r>
              <a:endParaRPr lang="it-IT" sz="1000" dirty="0">
                <a:effectLst/>
                <a:latin typeface="Calibri"/>
                <a:ea typeface="ＭＳ 明朝"/>
                <a:cs typeface="Times New Roman"/>
              </a:endParaRPr>
            </a:p>
          </p:txBody>
        </p:sp>
        <p:sp>
          <p:nvSpPr>
            <p:cNvPr id="20" name="Casella di testo 204"/>
            <p:cNvSpPr txBox="1"/>
            <p:nvPr/>
          </p:nvSpPr>
          <p:spPr>
            <a:xfrm>
              <a:off x="6331396" y="4725144"/>
              <a:ext cx="2705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spcAft>
                  <a:spcPts val="0"/>
                </a:spcAft>
                <a:buClr>
                  <a:srgbClr val="FF0000"/>
                </a:buClr>
                <a:buSzPts val="1000"/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La prima cifra è sostituita da un simbolo.</a:t>
              </a:r>
              <a:endParaRPr lang="it-IT" sz="1000" dirty="0">
                <a:effectLst/>
                <a:latin typeface="Calibri"/>
                <a:ea typeface="ＭＳ 明朝"/>
                <a:cs typeface="Times New Roman"/>
              </a:endParaRPr>
            </a:p>
          </p:txBody>
        </p:sp>
      </p:grpSp>
      <p:pic>
        <p:nvPicPr>
          <p:cNvPr id="22" name="Immagine 21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413"/>
          <a:stretch/>
        </p:blipFill>
        <p:spPr bwMode="auto">
          <a:xfrm>
            <a:off x="3851920" y="5373216"/>
            <a:ext cx="1479287" cy="913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23" name="Casella di testo 210"/>
          <p:cNvSpPr txBox="1"/>
          <p:nvPr/>
        </p:nvSpPr>
        <p:spPr>
          <a:xfrm>
            <a:off x="755576" y="5661248"/>
            <a:ext cx="238316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  <a:buSzPts val="1000"/>
            </a:pPr>
            <a:r>
              <a:rPr lang="it-IT" sz="1000" b="1" dirty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Punteggio RCV espresso in percentuale come fasce di rischio.</a:t>
            </a:r>
            <a:endParaRPr lang="it-IT" sz="1000" dirty="0">
              <a:effectLst/>
              <a:latin typeface="Calibri"/>
              <a:ea typeface="ＭＳ 明朝"/>
              <a:cs typeface="Times New Roman"/>
            </a:endParaRPr>
          </a:p>
        </p:txBody>
      </p:sp>
      <p:pic>
        <p:nvPicPr>
          <p:cNvPr id="24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539552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/>
                <a:ea typeface="ＭＳ Ｐゴシック" charset="0"/>
                <a:cs typeface="Arial"/>
              </a:rPr>
              <a:t>Esempi di campi non validi:</a:t>
            </a:r>
          </a:p>
          <a:p>
            <a:pPr algn="ctr"/>
            <a:r>
              <a:rPr lang="it-IT" sz="2400" b="1" i="1" dirty="0" smtClean="0">
                <a:latin typeface="Arial"/>
                <a:ea typeface="ＭＳ Ｐゴシック" charset="0"/>
                <a:cs typeface="Arial"/>
              </a:rPr>
              <a:t>CF, RCV, data di rilevazione</a:t>
            </a:r>
            <a:endParaRPr lang="it-IT" sz="2400" b="1" i="1" dirty="0"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3255746" y="5793264"/>
            <a:ext cx="452158" cy="1200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sm" len="med"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98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 </a:t>
            </a:r>
            <a:endParaRPr lang="it-IT" b="1" dirty="0">
              <a:solidFill>
                <a:srgbClr val="0055D1"/>
              </a:solidFill>
            </a:endParaRPr>
          </a:p>
        </p:txBody>
      </p:sp>
      <p:pic>
        <p:nvPicPr>
          <p:cNvPr id="24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539552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/>
                <a:ea typeface="ＭＳ Ｐゴシック" charset="0"/>
                <a:cs typeface="Arial"/>
              </a:rPr>
              <a:t>Esempi di campi non validi:</a:t>
            </a:r>
          </a:p>
          <a:p>
            <a:pPr algn="ctr"/>
            <a:r>
              <a:rPr lang="it-IT" sz="2400" b="1" i="1" dirty="0" smtClean="0">
                <a:latin typeface="Arial"/>
                <a:ea typeface="ＭＳ Ｐゴシック" charset="0"/>
                <a:cs typeface="Arial"/>
              </a:rPr>
              <a:t>PA, Colesterolemia Totale e HDL</a:t>
            </a:r>
            <a:endParaRPr lang="it-IT" sz="2400" b="1" i="1" dirty="0"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755576" y="2276872"/>
            <a:ext cx="1792859" cy="638429"/>
            <a:chOff x="2419102" y="3164204"/>
            <a:chExt cx="1792859" cy="638429"/>
          </a:xfrm>
        </p:grpSpPr>
        <p:sp>
          <p:nvSpPr>
            <p:cNvPr id="28" name="Casella di testo 337"/>
            <p:cNvSpPr txBox="1"/>
            <p:nvPr/>
          </p:nvSpPr>
          <p:spPr>
            <a:xfrm>
              <a:off x="2511425" y="3164204"/>
              <a:ext cx="1700536" cy="336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t-IT" sz="1000" b="1" dirty="0" smtClean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RCV</a:t>
              </a: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	PA	</a:t>
              </a:r>
              <a:r>
                <a:rPr lang="it-IT" sz="1000" b="1" dirty="0" smtClean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		   </a:t>
              </a:r>
              <a:endParaRPr lang="it-IT" sz="1200" dirty="0"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2419102" y="3501008"/>
              <a:ext cx="1720850" cy="301625"/>
              <a:chOff x="2397125" y="3775447"/>
              <a:chExt cx="1720850" cy="301625"/>
            </a:xfrm>
          </p:grpSpPr>
          <p:pic>
            <p:nvPicPr>
              <p:cNvPr id="30" name="Immagine 29" descr="Macintosh HD:Users:utente:Documents:MILENA:RISCHIO CARDIOVASCOLARE 2012:RCV_2011_QUALITA:immagini scempio:CALC_NNPOSS_2.tif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-1" r="73115" b="-14182"/>
              <a:stretch/>
            </p:blipFill>
            <p:spPr bwMode="auto">
              <a:xfrm>
                <a:off x="2397125" y="3775447"/>
                <a:ext cx="17208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  <p:sp>
            <p:nvSpPr>
              <p:cNvPr id="31" name="Ovale 30"/>
              <p:cNvSpPr/>
              <p:nvPr/>
            </p:nvSpPr>
            <p:spPr>
              <a:xfrm>
                <a:off x="3591560" y="3788147"/>
                <a:ext cx="228600" cy="288925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</a:ln>
              <a:effectLst/>
              <a:extLst>
                <a:ext uri="{FAA26D3D-D897-4be2-8F04-BA451C77F1D7}">
                  <ma14:placeholderFlag xmlns="" xmlns:ma14="http://schemas.microsoft.com/office/mac/drawingml/2011/main"/>
                </a:ex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32" name="Gruppo 31"/>
          <p:cNvGrpSpPr/>
          <p:nvPr/>
        </p:nvGrpSpPr>
        <p:grpSpPr>
          <a:xfrm>
            <a:off x="683568" y="3068960"/>
            <a:ext cx="1814830" cy="494665"/>
            <a:chOff x="0" y="0"/>
            <a:chExt cx="1814830" cy="494665"/>
          </a:xfrm>
        </p:grpSpPr>
        <p:pic>
          <p:nvPicPr>
            <p:cNvPr id="33" name="Immagine 32" descr="Macintosh HD:Users:utente:Documents:MILENA:RISCHIO CARDIOVASCOLARE 2012:RCV_2011_QUALITA:immagini scempio:CALC_NNPOSS_1.tif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1" r="73088" b="-3266"/>
            <a:stretch/>
          </p:blipFill>
          <p:spPr bwMode="auto">
            <a:xfrm>
              <a:off x="0" y="227965"/>
              <a:ext cx="1814830" cy="2609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34" name="Casella di testo 344"/>
            <p:cNvSpPr txBox="1"/>
            <p:nvPr/>
          </p:nvSpPr>
          <p:spPr>
            <a:xfrm>
              <a:off x="114300" y="0"/>
              <a:ext cx="16002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t-IT" sz="1000" b="1" dirty="0" smtClean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RCV</a:t>
              </a: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	PA		</a:t>
              </a:r>
              <a:endParaRPr lang="it-IT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35" name="Ovale 34"/>
            <p:cNvSpPr/>
            <p:nvPr/>
          </p:nvSpPr>
          <p:spPr>
            <a:xfrm>
              <a:off x="1129030" y="205740"/>
              <a:ext cx="342900" cy="288925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3275856" y="2780928"/>
            <a:ext cx="5050790" cy="517525"/>
            <a:chOff x="0" y="0"/>
            <a:chExt cx="5050790" cy="517525"/>
          </a:xfrm>
        </p:grpSpPr>
        <p:pic>
          <p:nvPicPr>
            <p:cNvPr id="37" name="Immagine 36" descr="Macintosh HD:Users:utente:Documents:MILENA:RISCHIO CARDIOVASCOLARE 2012:RCV_2011_QUALITA:immagini scempio:CALC_NNPOSS_1.tif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104" t="7286" b="1"/>
            <a:stretch/>
          </p:blipFill>
          <p:spPr bwMode="auto">
            <a:xfrm>
              <a:off x="0" y="246380"/>
              <a:ext cx="5050790" cy="2343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38" name="Casella di testo 222"/>
            <p:cNvSpPr txBox="1"/>
            <p:nvPr/>
          </p:nvSpPr>
          <p:spPr>
            <a:xfrm>
              <a:off x="250190" y="0"/>
              <a:ext cx="4800600" cy="22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COL TOT	</a:t>
              </a:r>
              <a:r>
                <a:rPr lang="it-IT" sz="1000" b="1" dirty="0" smtClean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	COL </a:t>
              </a: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HDL	</a:t>
              </a:r>
              <a:r>
                <a:rPr lang="it-IT" sz="1000" b="1" dirty="0" smtClean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IPERT</a:t>
              </a: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.	</a:t>
              </a:r>
              <a:r>
                <a:rPr lang="it-IT" sz="1000" b="1" dirty="0" smtClean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 </a:t>
              </a: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DIAB. </a:t>
              </a:r>
              <a:r>
                <a:rPr lang="it-IT" sz="1000" b="1" dirty="0" smtClean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     </a:t>
              </a: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FUMO</a:t>
              </a:r>
              <a:endParaRPr lang="it-IT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39" name="Ovale 38"/>
            <p:cNvSpPr/>
            <p:nvPr/>
          </p:nvSpPr>
          <p:spPr>
            <a:xfrm>
              <a:off x="1164590" y="228600"/>
              <a:ext cx="228600" cy="288925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2536190" y="228600"/>
              <a:ext cx="228600" cy="288925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sp>
        <p:nvSpPr>
          <p:cNvPr id="41" name="Casella di testo 204"/>
          <p:cNvSpPr txBox="1"/>
          <p:nvPr/>
        </p:nvSpPr>
        <p:spPr>
          <a:xfrm>
            <a:off x="3419872" y="3573016"/>
            <a:ext cx="2304256" cy="3039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  <a:buSzPts val="1000"/>
            </a:pPr>
            <a:r>
              <a:rPr lang="it-IT" sz="1000" b="1" dirty="0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Valori degli </a:t>
            </a:r>
            <a:r>
              <a:rPr lang="it-IT" sz="1000" b="1" dirty="0" err="1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items</a:t>
            </a:r>
            <a:r>
              <a:rPr lang="it-IT" sz="1000" b="1" dirty="0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 pari a “0” (zero).</a:t>
            </a:r>
            <a:endParaRPr lang="it-IT" sz="1000" dirty="0">
              <a:effectLst/>
              <a:latin typeface="Calibri"/>
              <a:ea typeface="ＭＳ 明朝"/>
              <a:cs typeface="Times New Roman"/>
            </a:endParaRPr>
          </a:p>
        </p:txBody>
      </p:sp>
      <p:sp>
        <p:nvSpPr>
          <p:cNvPr id="42" name="Casella di testo 191"/>
          <p:cNvSpPr txBox="1"/>
          <p:nvPr/>
        </p:nvSpPr>
        <p:spPr>
          <a:xfrm>
            <a:off x="5724128" y="5661248"/>
            <a:ext cx="3024336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  <a:buSzPts val="1000"/>
            </a:pPr>
            <a:r>
              <a:rPr lang="it-IT" sz="1000" b="1" dirty="0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Valori </a:t>
            </a:r>
            <a:r>
              <a:rPr lang="it-IT" sz="1000" b="1" dirty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di Colesterolemia </a:t>
            </a:r>
            <a:r>
              <a:rPr lang="it-IT" sz="1000" b="1" dirty="0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Totale e HDL </a:t>
            </a:r>
            <a:r>
              <a:rPr lang="it-IT" sz="1000" b="1" dirty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non </a:t>
            </a:r>
            <a:r>
              <a:rPr lang="it-IT" sz="1000" b="1" dirty="0" smtClean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presenti ed espressi </a:t>
            </a:r>
            <a:r>
              <a:rPr lang="it-IT" sz="1000" b="1" dirty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in formato testo invece che da cifre.</a:t>
            </a:r>
            <a:endParaRPr lang="it-IT" sz="1000" dirty="0">
              <a:effectLst/>
              <a:latin typeface="Calibri"/>
              <a:ea typeface="ＭＳ 明朝"/>
              <a:cs typeface="Times New Roman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7315302" y="4175348"/>
            <a:ext cx="1361154" cy="996441"/>
            <a:chOff x="0" y="0"/>
            <a:chExt cx="1616075" cy="1138555"/>
          </a:xfrm>
        </p:grpSpPr>
        <p:pic>
          <p:nvPicPr>
            <p:cNvPr id="44" name="Immagine 43" descr="Macintosh HD:Users:utente:Documents:MILENA:RISCHIO CARDIOVASCOLARE 2012:RCV_2011_QUALITA:immagini scempio:COLHDL_invalido_3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6075" cy="113855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45" name="Ovale 44"/>
            <p:cNvSpPr/>
            <p:nvPr/>
          </p:nvSpPr>
          <p:spPr>
            <a:xfrm>
              <a:off x="0" y="342900"/>
              <a:ext cx="685800" cy="4032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cxnSp>
        <p:nvCxnSpPr>
          <p:cNvPr id="46" name="Connettore 2 45"/>
          <p:cNvCxnSpPr/>
          <p:nvPr/>
        </p:nvCxnSpPr>
        <p:spPr>
          <a:xfrm rot="10800000">
            <a:off x="7092280" y="5318348"/>
            <a:ext cx="0" cy="34290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uppo 46"/>
          <p:cNvGrpSpPr/>
          <p:nvPr/>
        </p:nvGrpSpPr>
        <p:grpSpPr>
          <a:xfrm>
            <a:off x="5822087" y="4149080"/>
            <a:ext cx="1342201" cy="1008112"/>
            <a:chOff x="1979712" y="4149080"/>
            <a:chExt cx="1593572" cy="1151890"/>
          </a:xfrm>
        </p:grpSpPr>
        <p:pic>
          <p:nvPicPr>
            <p:cNvPr id="48" name="Immagine 47" descr="Macintosh HD:Users:utente:Documents:MILENA:RISCHIO CARDIOVASCOLARE 2012:RCV_2011_QUALITA:immagini scempio:COLTOT_invalido_9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149080"/>
              <a:ext cx="1593572" cy="115189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49" name="Ovale 48"/>
            <p:cNvSpPr/>
            <p:nvPr/>
          </p:nvSpPr>
          <p:spPr>
            <a:xfrm>
              <a:off x="1979712" y="4509120"/>
              <a:ext cx="685800" cy="4032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741784" y="4293096"/>
            <a:ext cx="4550296" cy="1800200"/>
            <a:chOff x="0" y="0"/>
            <a:chExt cx="5486400" cy="2057400"/>
          </a:xfrm>
        </p:grpSpPr>
        <p:pic>
          <p:nvPicPr>
            <p:cNvPr id="51" name="Immagine 50" descr="Macintosh HD:Users:utente:Documents:MILENA:RISCHIO CARDIOVASCOLARE 2012:RCV_2011_QUALITA:immagini scempio:COLTOT_invalido_12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52" name="Immagine 51" descr="Macintosh HD:Users:utente:Documents:MILENA:RISCHIO CARDIOVASCOLARE 2012:RCV_2011_QUALITA:immagini scempio:COLTOT_invalido_3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855" y="0"/>
              <a:ext cx="1845945" cy="13716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53" name="Immagine 52" descr="Macintosh HD:Users:utente:Documents:MILENA:RISCHIO CARDIOVASCOLARE 2012:RCV_2011_QUALITA:immagini scempio:COLTOT_invalido_8.tif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00" y="376555"/>
              <a:ext cx="1473200" cy="49784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54" name="Casella di testo 116"/>
            <p:cNvSpPr txBox="1"/>
            <p:nvPr/>
          </p:nvSpPr>
          <p:spPr>
            <a:xfrm>
              <a:off x="0" y="1714500"/>
              <a:ext cx="54864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spcAft>
                  <a:spcPts val="0"/>
                </a:spcAft>
                <a:buClr>
                  <a:srgbClr val="FF0000"/>
                </a:buClr>
                <a:buSzPts val="1000"/>
              </a:pP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Valori di Colesterolemia Totale dell’ordine delle migliaia e centinaia di migliaia.</a:t>
              </a:r>
              <a:endParaRPr lang="it-IT" sz="1000" dirty="0">
                <a:effectLst/>
                <a:latin typeface="Calibri"/>
                <a:ea typeface="ＭＳ 明朝"/>
                <a:cs typeface="Times New Roman"/>
              </a:endParaRPr>
            </a:p>
          </p:txBody>
        </p:sp>
        <p:cxnSp>
          <p:nvCxnSpPr>
            <p:cNvPr id="55" name="Connettore 2 54"/>
            <p:cNvCxnSpPr/>
            <p:nvPr/>
          </p:nvCxnSpPr>
          <p:spPr>
            <a:xfrm flipH="1" flipV="1">
              <a:off x="723900" y="952500"/>
              <a:ext cx="2133600" cy="762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sm" len="med"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flipH="1" flipV="1">
              <a:off x="2628900" y="1028700"/>
              <a:ext cx="342900" cy="6858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sm" len="med"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flipV="1">
              <a:off x="4000500" y="1028700"/>
              <a:ext cx="457200" cy="6858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sm" len="med"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0405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 </a:t>
            </a:r>
            <a:endParaRPr lang="it-IT" b="1" dirty="0">
              <a:solidFill>
                <a:srgbClr val="0055D1"/>
              </a:solidFill>
            </a:endParaRPr>
          </a:p>
        </p:txBody>
      </p:sp>
      <p:pic>
        <p:nvPicPr>
          <p:cNvPr id="24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539552" y="126876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/>
                <a:ea typeface="ＭＳ Ｐゴシック" charset="0"/>
                <a:cs typeface="Arial"/>
              </a:rPr>
              <a:t>Altri errori riscontrati nell’analisi</a:t>
            </a:r>
            <a:endParaRPr lang="it-IT" sz="2400" b="1" dirty="0"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1546860" y="1995572"/>
            <a:ext cx="2848610" cy="264160"/>
            <a:chOff x="0" y="0"/>
            <a:chExt cx="2848610" cy="264160"/>
          </a:xfrm>
        </p:grpSpPr>
        <p:pic>
          <p:nvPicPr>
            <p:cNvPr id="60" name="Immagine 59" descr="Macintosh HD:Users:utente:Documents:MILENA:RISCHIO CARDIOVASCOLARE 2012:RCV_2011_QUALITA:immagini scempio:ITEMS_invalido_1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48610" cy="26416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61" name="Ovale 60"/>
            <p:cNvSpPr/>
            <p:nvPr/>
          </p:nvSpPr>
          <p:spPr>
            <a:xfrm>
              <a:off x="0" y="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62" name="Ovale 61"/>
            <p:cNvSpPr/>
            <p:nvPr/>
          </p:nvSpPr>
          <p:spPr>
            <a:xfrm>
              <a:off x="914400" y="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63" name="Gruppo 62"/>
          <p:cNvGrpSpPr/>
          <p:nvPr/>
        </p:nvGrpSpPr>
        <p:grpSpPr>
          <a:xfrm>
            <a:off x="1423670" y="2539767"/>
            <a:ext cx="2962910" cy="286385"/>
            <a:chOff x="0" y="0"/>
            <a:chExt cx="2962910" cy="286385"/>
          </a:xfrm>
        </p:grpSpPr>
        <p:pic>
          <p:nvPicPr>
            <p:cNvPr id="64" name="Immagine 63" descr="Macintosh HD:Users:utente:Documents:MILENA:RISCHIO CARDIOVASCOLARE 2012:RCV_2011_QUALITA:immagini scempio:ITEMS_invalido_2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62910" cy="28638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65" name="Ovale 64"/>
            <p:cNvSpPr/>
            <p:nvPr/>
          </p:nvSpPr>
          <p:spPr>
            <a:xfrm>
              <a:off x="1943100" y="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1423670" y="3111267"/>
            <a:ext cx="2971800" cy="287655"/>
            <a:chOff x="0" y="0"/>
            <a:chExt cx="2971800" cy="287655"/>
          </a:xfrm>
        </p:grpSpPr>
        <p:pic>
          <p:nvPicPr>
            <p:cNvPr id="67" name="Immagine 66" descr="Macintosh HD:Users:utente:Documents:MILENA:RISCHIO CARDIOVASCOLARE 2012:RCV_2011_QUALITA:immagini scempio:ITEMS_invalido_2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1800" cy="28765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68" name="Ovale 67"/>
            <p:cNvSpPr/>
            <p:nvPr/>
          </p:nvSpPr>
          <p:spPr>
            <a:xfrm>
              <a:off x="1943100" y="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4966970" y="2728362"/>
            <a:ext cx="2689860" cy="457200"/>
            <a:chOff x="0" y="0"/>
            <a:chExt cx="2689860" cy="457200"/>
          </a:xfrm>
        </p:grpSpPr>
        <p:pic>
          <p:nvPicPr>
            <p:cNvPr id="70" name="Immagine 69" descr="Macintosh HD:Users:utente:Documents:MILENA:RISCHIO CARDIOVASCOLARE 2012:RCV_2011_QUALITA:immagini scempio:ITEMS_invalido_7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89860" cy="457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71" name="Ovale 70"/>
            <p:cNvSpPr/>
            <p:nvPr/>
          </p:nvSpPr>
          <p:spPr>
            <a:xfrm>
              <a:off x="1714500" y="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2" name="Ovale 71"/>
            <p:cNvSpPr/>
            <p:nvPr/>
          </p:nvSpPr>
          <p:spPr>
            <a:xfrm>
              <a:off x="1714500" y="22860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3" name="Ovale 72"/>
            <p:cNvSpPr/>
            <p:nvPr/>
          </p:nvSpPr>
          <p:spPr>
            <a:xfrm>
              <a:off x="914400" y="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4" name="Ovale 73"/>
            <p:cNvSpPr/>
            <p:nvPr/>
          </p:nvSpPr>
          <p:spPr>
            <a:xfrm>
              <a:off x="0" y="22860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75" name="Gruppo 74"/>
          <p:cNvGrpSpPr/>
          <p:nvPr/>
        </p:nvGrpSpPr>
        <p:grpSpPr>
          <a:xfrm>
            <a:off x="4852670" y="1916832"/>
            <a:ext cx="2867660" cy="490220"/>
            <a:chOff x="0" y="0"/>
            <a:chExt cx="2867660" cy="490220"/>
          </a:xfrm>
        </p:grpSpPr>
        <p:pic>
          <p:nvPicPr>
            <p:cNvPr id="76" name="Immagine 75" descr="Macintosh HD:Users:utente:Documents:MILENA:RISCHIO CARDIOVASCOLARE 2012:RCV_2011_QUALITA:immagini scempio:ITEMS_invalido_6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67660" cy="48514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77" name="Ovale 76"/>
            <p:cNvSpPr/>
            <p:nvPr/>
          </p:nvSpPr>
          <p:spPr>
            <a:xfrm>
              <a:off x="914400" y="224155"/>
              <a:ext cx="1143000" cy="26606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8" name="Ovale 77"/>
            <p:cNvSpPr/>
            <p:nvPr/>
          </p:nvSpPr>
          <p:spPr>
            <a:xfrm>
              <a:off x="1828800" y="2794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79" name="Ovale 78"/>
            <p:cNvSpPr/>
            <p:nvPr/>
          </p:nvSpPr>
          <p:spPr>
            <a:xfrm>
              <a:off x="914400" y="27940"/>
              <a:ext cx="457200" cy="228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80" name="Gruppo 79"/>
          <p:cNvGrpSpPr>
            <a:grpSpLocks noChangeAspect="1"/>
          </p:cNvGrpSpPr>
          <p:nvPr/>
        </p:nvGrpSpPr>
        <p:grpSpPr>
          <a:xfrm>
            <a:off x="1115616" y="3676352"/>
            <a:ext cx="6858000" cy="2921000"/>
            <a:chOff x="0" y="0"/>
            <a:chExt cx="6172200" cy="2628900"/>
          </a:xfrm>
          <a:extLst>
            <a:ext uri="{0CCBE362-F206-4b92-989A-16890622DB6E}">
              <ma14:wrappingTextBoxFlag xmlns="" xmlns:ma14="http://schemas.microsoft.com/office/mac/drawingml/2011/main"/>
            </a:ext>
          </a:extLst>
        </p:grpSpPr>
        <p:pic>
          <p:nvPicPr>
            <p:cNvPr id="81" name="Immagine 8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1250" b="46530"/>
            <a:stretch/>
          </p:blipFill>
          <p:spPr bwMode="auto">
            <a:xfrm>
              <a:off x="342900" y="0"/>
              <a:ext cx="5690870" cy="2628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82" name="Freccia destra 81"/>
            <p:cNvSpPr/>
            <p:nvPr/>
          </p:nvSpPr>
          <p:spPr>
            <a:xfrm>
              <a:off x="0" y="1076325"/>
              <a:ext cx="342900" cy="114300"/>
            </a:xfrm>
            <a:prstGeom prst="rightArrow">
              <a:avLst/>
            </a:prstGeom>
            <a:solidFill>
              <a:srgbClr val="D12C3A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83" name="Rettangolo 82"/>
            <p:cNvSpPr/>
            <p:nvPr/>
          </p:nvSpPr>
          <p:spPr>
            <a:xfrm>
              <a:off x="228600" y="984250"/>
              <a:ext cx="5943600" cy="342900"/>
            </a:xfrm>
            <a:prstGeom prst="rect">
              <a:avLst/>
            </a:prstGeom>
            <a:noFill/>
            <a:ln w="31750">
              <a:solidFill>
                <a:srgbClr val="D12C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="" xmlns:p14="http://schemas.microsoft.com/office/powerpoint/2010/main" val="30219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Criticità </a:t>
            </a:r>
            <a:endParaRPr lang="it-IT" b="1" dirty="0">
              <a:solidFill>
                <a:srgbClr val="0055D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475656" y="1352128"/>
            <a:ext cx="6234430" cy="5029200"/>
            <a:chOff x="0" y="0"/>
            <a:chExt cx="6234430" cy="5029200"/>
          </a:xfrm>
        </p:grpSpPr>
        <p:pic>
          <p:nvPicPr>
            <p:cNvPr id="9" name="Immagine 8" descr="Macintosh HD:Users:utente:Documents:MILENA:RISCHIO CARDIOVASCOLARE 2012:RCV_2011_QUALITA:immagini scempio:record in cella 2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80" r="13534"/>
            <a:stretch/>
          </p:blipFill>
          <p:spPr bwMode="auto">
            <a:xfrm>
              <a:off x="0" y="571500"/>
              <a:ext cx="6234430" cy="44577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cxnSp>
          <p:nvCxnSpPr>
            <p:cNvPr id="10" name="Connettore 2 9"/>
            <p:cNvCxnSpPr/>
            <p:nvPr/>
          </p:nvCxnSpPr>
          <p:spPr>
            <a:xfrm>
              <a:off x="2514600" y="342900"/>
              <a:ext cx="0" cy="3429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 di testo 311"/>
            <p:cNvSpPr txBox="1"/>
            <p:nvPr/>
          </p:nvSpPr>
          <p:spPr>
            <a:xfrm>
              <a:off x="800100" y="0"/>
              <a:ext cx="42291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spcAft>
                  <a:spcPts val="0"/>
                </a:spcAft>
                <a:buClr>
                  <a:srgbClr val="FF0000"/>
                </a:buClr>
                <a:buSzPts val="1000"/>
              </a:pPr>
              <a:r>
                <a:rPr lang="it-IT" sz="1000" b="1" i="1" dirty="0" err="1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Records</a:t>
              </a:r>
              <a:r>
                <a:rPr lang="it-IT" sz="1000" b="1" dirty="0">
                  <a:solidFill>
                    <a:srgbClr val="FF0000"/>
                  </a:solidFill>
                  <a:effectLst/>
                  <a:latin typeface="Calibri"/>
                  <a:ea typeface="ＭＳ 明朝"/>
                  <a:cs typeface="Times New Roman"/>
                </a:rPr>
                <a:t> completi contenuti in una singola cella.</a:t>
              </a:r>
              <a:endParaRPr lang="it-IT" sz="1000" dirty="0">
                <a:effectLst/>
                <a:latin typeface="Calibri"/>
                <a:ea typeface="ＭＳ 明朝"/>
                <a:cs typeface="Times New Roman"/>
              </a:endParaRPr>
            </a:p>
          </p:txBody>
        </p:sp>
      </p:grpSp>
      <p:pic>
        <p:nvPicPr>
          <p:cNvPr id="12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16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55D1"/>
                </a:solidFill>
              </a:rPr>
              <a:t>Quindi…</a:t>
            </a:r>
            <a:endParaRPr lang="it-IT" b="1" dirty="0">
              <a:solidFill>
                <a:srgbClr val="0055D1"/>
              </a:solidFill>
            </a:endParaRPr>
          </a:p>
        </p:txBody>
      </p:sp>
      <p:pic>
        <p:nvPicPr>
          <p:cNvPr id="12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87624" y="1556792"/>
            <a:ext cx="6624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…tre mesi di lavoro di tre operatori </a:t>
            </a:r>
            <a:endParaRPr lang="it-IT" sz="3200" dirty="0"/>
          </a:p>
        </p:txBody>
      </p:sp>
      <p:pic>
        <p:nvPicPr>
          <p:cNvPr id="13" name="Immagine 12" descr="Burn-ou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86" y="2780928"/>
            <a:ext cx="2750326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9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800600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0055D1"/>
                </a:solidFill>
              </a:rPr>
              <a:t>Area Prevenzione del Rischio </a:t>
            </a:r>
            <a:r>
              <a:rPr lang="it-IT" sz="2800" b="1" dirty="0" smtClean="0">
                <a:solidFill>
                  <a:srgbClr val="0055D1"/>
                </a:solidFill>
              </a:rPr>
              <a:t>Cardiovascolare</a:t>
            </a:r>
            <a:endParaRPr lang="it-IT" sz="2800" b="1" dirty="0">
              <a:solidFill>
                <a:srgbClr val="0055D1"/>
              </a:solidFill>
            </a:endParaRPr>
          </a:p>
          <a:p>
            <a:pPr eaLnBrk="1" hangingPunct="1">
              <a:lnSpc>
                <a:spcPct val="40000"/>
              </a:lnSpc>
              <a:buFont typeface="Wingdings 2" charset="0"/>
              <a:buNone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Tx/>
              <a:buFont typeface="Wingdings" charset="0"/>
              <a:buChar char="ü"/>
            </a:pPr>
            <a:r>
              <a:rPr lang="it-IT" sz="2600" dirty="0">
                <a:ea typeface="ＭＳ Ｐゴシック" charset="0"/>
              </a:rPr>
              <a:t>introdurre nella pratica clinica la valutazione sistematica del </a:t>
            </a:r>
            <a:r>
              <a:rPr lang="it-IT" sz="2600" b="1" dirty="0" smtClean="0">
                <a:ea typeface="ＭＳ Ｐゴシック" charset="0"/>
              </a:rPr>
              <a:t>RCV </a:t>
            </a:r>
            <a:r>
              <a:rPr lang="it-IT" sz="2600" b="1" dirty="0">
                <a:ea typeface="ＭＳ Ｐゴシック" charset="0"/>
              </a:rPr>
              <a:t>individuale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Tx/>
              <a:buFont typeface="Wingdings" charset="0"/>
              <a:buChar char="ü"/>
            </a:pPr>
            <a:r>
              <a:rPr lang="it-IT" sz="2600" dirty="0" smtClean="0">
                <a:ea typeface="ＭＳ Ｐゴシック" charset="0"/>
              </a:rPr>
              <a:t>implementare </a:t>
            </a:r>
            <a:r>
              <a:rPr lang="it-IT" sz="2600" dirty="0">
                <a:ea typeface="ＭＳ Ｐゴシック" charset="0"/>
              </a:rPr>
              <a:t>l’uso </a:t>
            </a:r>
            <a:r>
              <a:rPr lang="it-IT" sz="2600" dirty="0" smtClean="0">
                <a:ea typeface="ＭＳ Ｐゴシック" charset="0"/>
              </a:rPr>
              <a:t>nella </a:t>
            </a:r>
            <a:r>
              <a:rPr lang="it-IT" sz="2600" dirty="0">
                <a:ea typeface="ＭＳ Ｐゴシック" charset="0"/>
              </a:rPr>
              <a:t>popolazione pugliese di età compresa tra 35 e 69 anni, ad un </a:t>
            </a:r>
            <a:r>
              <a:rPr lang="it-IT" sz="2600" b="1" dirty="0">
                <a:ea typeface="ＭＳ Ｐゴシック" charset="0"/>
              </a:rPr>
              <a:t>campione volontario compreso tra il 20% e il 35%</a:t>
            </a:r>
            <a:r>
              <a:rPr lang="it-IT" sz="2600" dirty="0">
                <a:ea typeface="ＭＳ Ｐゴシック" charset="0"/>
              </a:rPr>
              <a:t> della popolazione target, per ogni MMG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Tx/>
              <a:buFont typeface="Wingdings" charset="0"/>
              <a:buChar char="ü"/>
            </a:pPr>
            <a:r>
              <a:rPr lang="it-IT" sz="2600" dirty="0">
                <a:ea typeface="ＭＳ Ｐゴシック" charset="0"/>
              </a:rPr>
              <a:t>differenziare i livelli di Rischio Cardiovascolare Globale e attivare conseguenti percorsi clinico-assistenziali </a:t>
            </a:r>
          </a:p>
          <a:p>
            <a:endParaRPr lang="it-IT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egnaposto data 3"/>
          <p:cNvSpPr>
            <a:spLocks noGrp="1"/>
          </p:cNvSpPr>
          <p:nvPr>
            <p:ph type="dt" sz="quarter" idx="4294967295"/>
          </p:nvPr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it-IT" sz="1200">
              <a:solidFill>
                <a:srgbClr val="B5A788"/>
              </a:solidFill>
            </a:endParaRPr>
          </a:p>
          <a:p>
            <a:endParaRPr lang="it-IT" sz="1200">
              <a:solidFill>
                <a:srgbClr val="B5A788"/>
              </a:solidFill>
            </a:endParaRPr>
          </a:p>
        </p:txBody>
      </p:sp>
      <p:sp>
        <p:nvSpPr>
          <p:cNvPr id="33797" name="Segnaposto piè di pa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it-IT" sz="1200">
              <a:solidFill>
                <a:srgbClr val="B5A788"/>
              </a:solidFill>
            </a:endParaRPr>
          </a:p>
          <a:p>
            <a:endParaRPr lang="it-IT" sz="1200">
              <a:solidFill>
                <a:srgbClr val="B5A788"/>
              </a:solidFill>
            </a:endParaRPr>
          </a:p>
        </p:txBody>
      </p:sp>
      <p:pic>
        <p:nvPicPr>
          <p:cNvPr id="6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704856" cy="144016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it-IT" sz="3200" b="1" dirty="0" smtClean="0">
                <a:solidFill>
                  <a:srgbClr val="0055D1"/>
                </a:solidFill>
              </a:rPr>
              <a:t>Piano Regionale della Prevenzione 2005 - 2007</a:t>
            </a:r>
            <a:endParaRPr lang="it-IT" sz="3200" b="1" i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6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11560" y="123974"/>
            <a:ext cx="8136904" cy="17208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55D1"/>
                </a:solidFill>
                <a:effectLst/>
                <a:latin typeface="Arial"/>
                <a:ea typeface="ＭＳ Ｐゴシック" charset="0"/>
                <a:cs typeface="Arial"/>
              </a:rPr>
              <a:t>Grazie</a:t>
            </a:r>
            <a:endParaRPr lang="it-IT" b="1" dirty="0">
              <a:solidFill>
                <a:srgbClr val="0055D1"/>
              </a:solidFill>
              <a:effectLst/>
              <a:latin typeface="Arial"/>
              <a:ea typeface="+mj-ea"/>
              <a:cs typeface="Arial"/>
            </a:endParaRPr>
          </a:p>
        </p:txBody>
      </p:sp>
      <p:pic>
        <p:nvPicPr>
          <p:cNvPr id="7" name="Picture 22" descr="Cuore fatic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536" y="404664"/>
            <a:ext cx="2016224" cy="1945272"/>
          </a:xfrm>
        </p:spPr>
      </p:pic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4572000" y="3214032"/>
            <a:ext cx="4350656" cy="2736304"/>
            <a:chOff x="0" y="0"/>
            <a:chExt cx="4914900" cy="3091180"/>
          </a:xfrm>
        </p:grpSpPr>
        <p:pic>
          <p:nvPicPr>
            <p:cNvPr id="10" name="Immagine 9" descr="Macintosh HD:Users:utente:Downloads:piede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57400"/>
              <a:ext cx="1220470" cy="84264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11" name="Immagine 10" descr="Macintosh HD:Users:utente:Downloads:piede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0" y="2171700"/>
              <a:ext cx="1371600" cy="91948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12" name="Immagine 11" descr="Macintosh HD:Users:utente:Downloads:muscol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900"/>
              <a:ext cx="1446530" cy="140017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13" name="Immagine 12" descr="Macintosh HD:Users:utente:Downloads:muscol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43300" y="228600"/>
              <a:ext cx="1371600" cy="129413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14" name="Immagine 13" descr="Macintosh HD:Users:utente:Downloads:cuoretri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0"/>
              <a:ext cx="2648585" cy="266509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  <p:pic>
        <p:nvPicPr>
          <p:cNvPr id="15" name="Immagine 14" descr="orme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56" b="43785"/>
          <a:stretch/>
        </p:blipFill>
        <p:spPr>
          <a:xfrm rot="6900000">
            <a:off x="2229632" y="2318981"/>
            <a:ext cx="135616" cy="320101"/>
          </a:xfrm>
          <a:prstGeom prst="rect">
            <a:avLst/>
          </a:prstGeom>
        </p:spPr>
      </p:pic>
      <p:pic>
        <p:nvPicPr>
          <p:cNvPr id="16" name="Immagine 15" descr="orme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35" t="46426"/>
          <a:stretch/>
        </p:blipFill>
        <p:spPr>
          <a:xfrm rot="8157900">
            <a:off x="1777609" y="2356757"/>
            <a:ext cx="142987" cy="305062"/>
          </a:xfrm>
          <a:prstGeom prst="rect">
            <a:avLst/>
          </a:prstGeom>
        </p:spPr>
      </p:pic>
      <p:pic>
        <p:nvPicPr>
          <p:cNvPr id="17" name="Immagine 16" descr="orme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56" b="43785"/>
          <a:stretch/>
        </p:blipFill>
        <p:spPr>
          <a:xfrm rot="8700000">
            <a:off x="2867246" y="2721914"/>
            <a:ext cx="162739" cy="384121"/>
          </a:xfrm>
          <a:prstGeom prst="rect">
            <a:avLst/>
          </a:prstGeom>
        </p:spPr>
      </p:pic>
      <p:pic>
        <p:nvPicPr>
          <p:cNvPr id="18" name="Immagine 17" descr="orme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35" t="46426"/>
          <a:stretch/>
        </p:blipFill>
        <p:spPr>
          <a:xfrm rot="6720000">
            <a:off x="2268136" y="2675051"/>
            <a:ext cx="171584" cy="366074"/>
          </a:xfrm>
          <a:prstGeom prst="rect">
            <a:avLst/>
          </a:prstGeom>
        </p:spPr>
      </p:pic>
      <p:pic>
        <p:nvPicPr>
          <p:cNvPr id="19" name="Immagine 18" descr="orme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56" b="43785"/>
          <a:stretch/>
        </p:blipFill>
        <p:spPr>
          <a:xfrm rot="10200000">
            <a:off x="3241316" y="3472890"/>
            <a:ext cx="189862" cy="448141"/>
          </a:xfrm>
          <a:prstGeom prst="rect">
            <a:avLst/>
          </a:prstGeom>
        </p:spPr>
      </p:pic>
      <p:pic>
        <p:nvPicPr>
          <p:cNvPr id="20" name="Immagine 19" descr="orme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35" t="46426"/>
          <a:stretch/>
        </p:blipFill>
        <p:spPr>
          <a:xfrm rot="9000000">
            <a:off x="2793155" y="3307476"/>
            <a:ext cx="200181" cy="427087"/>
          </a:xfrm>
          <a:prstGeom prst="rect">
            <a:avLst/>
          </a:prstGeom>
        </p:spPr>
      </p:pic>
      <p:pic>
        <p:nvPicPr>
          <p:cNvPr id="21" name="Immagine 20" descr="orme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56" b="43785"/>
          <a:stretch/>
        </p:blipFill>
        <p:spPr>
          <a:xfrm rot="8700000">
            <a:off x="3691150" y="4198121"/>
            <a:ext cx="216986" cy="512161"/>
          </a:xfrm>
          <a:prstGeom prst="rect">
            <a:avLst/>
          </a:prstGeom>
        </p:spPr>
      </p:pic>
      <p:pic>
        <p:nvPicPr>
          <p:cNvPr id="22" name="Immagine 21" descr="orme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35" t="46426"/>
          <a:stretch/>
        </p:blipFill>
        <p:spPr>
          <a:xfrm rot="9000000">
            <a:off x="3088267" y="4069586"/>
            <a:ext cx="228779" cy="488099"/>
          </a:xfrm>
          <a:prstGeom prst="rect">
            <a:avLst/>
          </a:prstGeom>
        </p:spPr>
      </p:pic>
      <p:pic>
        <p:nvPicPr>
          <p:cNvPr id="23" name="Immagine 22" descr="orme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56" b="43785"/>
          <a:stretch/>
        </p:blipFill>
        <p:spPr>
          <a:xfrm rot="7200000">
            <a:off x="4336223" y="4596506"/>
            <a:ext cx="254958" cy="601789"/>
          </a:xfrm>
          <a:prstGeom prst="rect">
            <a:avLst/>
          </a:prstGeom>
        </p:spPr>
      </p:pic>
      <p:pic>
        <p:nvPicPr>
          <p:cNvPr id="24" name="Immagine 23" descr="orme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35" t="46426"/>
          <a:stretch/>
        </p:blipFill>
        <p:spPr>
          <a:xfrm rot="8100000">
            <a:off x="3635727" y="4717696"/>
            <a:ext cx="268815" cy="573517"/>
          </a:xfrm>
          <a:prstGeom prst="rect">
            <a:avLst/>
          </a:prstGeom>
        </p:spPr>
      </p:pic>
      <p:pic>
        <p:nvPicPr>
          <p:cNvPr id="25" name="Immagine 24" descr="orme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56" b="43785"/>
          <a:stretch/>
        </p:blipFill>
        <p:spPr>
          <a:xfrm rot="6000000">
            <a:off x="5147402" y="4762468"/>
            <a:ext cx="287506" cy="678613"/>
          </a:xfrm>
          <a:prstGeom prst="rect">
            <a:avLst/>
          </a:prstGeom>
        </p:spPr>
      </p:pic>
      <p:pic>
        <p:nvPicPr>
          <p:cNvPr id="26" name="Immagine 25" descr="orme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35" t="46426"/>
          <a:stretch/>
        </p:blipFill>
        <p:spPr>
          <a:xfrm rot="6300000">
            <a:off x="4572914" y="5108843"/>
            <a:ext cx="303132" cy="64673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5951021"/>
            <a:ext cx="476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Arial"/>
                <a:cs typeface="Arial"/>
              </a:rPr>
              <a:t>www.oerpuglia.org</a:t>
            </a:r>
            <a:endParaRPr lang="it-IT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9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800600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0055D1"/>
                </a:solidFill>
              </a:rPr>
              <a:t>Area Prevenzione del Rischio </a:t>
            </a:r>
            <a:r>
              <a:rPr lang="it-IT" sz="2800" b="1" dirty="0" smtClean="0">
                <a:solidFill>
                  <a:srgbClr val="0055D1"/>
                </a:solidFill>
              </a:rPr>
              <a:t>Cardiovascolare</a:t>
            </a:r>
            <a:endParaRPr lang="it-IT" sz="2800" b="1" dirty="0">
              <a:solidFill>
                <a:srgbClr val="0055D1"/>
              </a:solidFill>
            </a:endParaRPr>
          </a:p>
          <a:p>
            <a:pPr eaLnBrk="1" hangingPunct="1">
              <a:lnSpc>
                <a:spcPct val="40000"/>
              </a:lnSpc>
              <a:buFont typeface="Wingdings 2" charset="0"/>
              <a:buNone/>
            </a:pPr>
            <a:endParaRPr lang="it-IT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40000"/>
              </a:lnSpc>
              <a:buFont typeface="Wingdings 2" charset="0"/>
              <a:buNone/>
            </a:pPr>
            <a:r>
              <a:rPr lang="it-IT" sz="2800" b="1" dirty="0" smtClean="0"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>
              <a:lnSpc>
                <a:spcPct val="40000"/>
              </a:lnSpc>
              <a:buFont typeface="Wingdings 2" charset="0"/>
              <a:buNone/>
            </a:pPr>
            <a:r>
              <a:rPr lang="it-IT" sz="2800" b="1" dirty="0" smtClean="0">
                <a:ea typeface="ＭＳ Ｐゴシック" charset="0"/>
                <a:cs typeface="ＭＳ Ｐゴシック" charset="0"/>
              </a:rPr>
              <a:t>Criticità:</a:t>
            </a:r>
            <a:endParaRPr lang="it-IT" sz="2800" b="1" dirty="0">
              <a:ea typeface="ＭＳ Ｐゴシック" charset="0"/>
              <a:cs typeface="ＭＳ Ｐゴシック" charset="0"/>
            </a:endParaRPr>
          </a:p>
          <a:p>
            <a:pPr marL="527050">
              <a:spcBef>
                <a:spcPts val="1800"/>
              </a:spcBef>
              <a:buClrTx/>
              <a:buFont typeface="Wingdings" charset="0"/>
              <a:buChar char="ü"/>
            </a:pPr>
            <a:r>
              <a:rPr lang="it-IT" dirty="0">
                <a:ea typeface="ＭＳ Ｐゴシック" charset="0"/>
              </a:rPr>
              <a:t>Partecipazione dei MMG migliorabile</a:t>
            </a:r>
          </a:p>
          <a:p>
            <a:pPr marL="527050">
              <a:spcBef>
                <a:spcPts val="1800"/>
              </a:spcBef>
              <a:buClrTx/>
              <a:buFont typeface="Wingdings" charset="0"/>
              <a:buChar char="ü"/>
            </a:pPr>
            <a:r>
              <a:rPr lang="it-IT" dirty="0">
                <a:ea typeface="ＭＳ Ｐゴシック" charset="0"/>
              </a:rPr>
              <a:t>Insufficiente livello di informatizzazione dei MMG, usato supporto cartaceo</a:t>
            </a:r>
          </a:p>
          <a:p>
            <a:pPr marL="527050">
              <a:spcBef>
                <a:spcPts val="1800"/>
              </a:spcBef>
              <a:buClrTx/>
              <a:buFont typeface="Wingdings" charset="0"/>
              <a:buChar char="ü"/>
            </a:pPr>
            <a:r>
              <a:rPr lang="it-IT" dirty="0">
                <a:ea typeface="ＭＳ Ｐゴシック" charset="0"/>
              </a:rPr>
              <a:t>Difficoltà nella gestione dei flussi</a:t>
            </a:r>
          </a:p>
          <a:p>
            <a:pPr marL="0" indent="0">
              <a:buNone/>
            </a:pPr>
            <a:endParaRPr lang="it-IT" b="1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 b="1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egnaposto data 3"/>
          <p:cNvSpPr>
            <a:spLocks noGrp="1"/>
          </p:cNvSpPr>
          <p:nvPr>
            <p:ph type="dt" sz="quarter" idx="4294967295"/>
          </p:nvPr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it-IT" sz="1200">
              <a:solidFill>
                <a:srgbClr val="B5A788"/>
              </a:solidFill>
            </a:endParaRPr>
          </a:p>
          <a:p>
            <a:endParaRPr lang="it-IT" sz="1200">
              <a:solidFill>
                <a:srgbClr val="B5A788"/>
              </a:solidFill>
            </a:endParaRPr>
          </a:p>
        </p:txBody>
      </p:sp>
      <p:sp>
        <p:nvSpPr>
          <p:cNvPr id="33797" name="Segnaposto piè di pa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it-IT" sz="1200">
              <a:solidFill>
                <a:srgbClr val="B5A788"/>
              </a:solidFill>
            </a:endParaRPr>
          </a:p>
          <a:p>
            <a:endParaRPr lang="it-IT" sz="1200">
              <a:solidFill>
                <a:srgbClr val="B5A788"/>
              </a:solidFill>
            </a:endParaRPr>
          </a:p>
        </p:txBody>
      </p:sp>
      <p:pic>
        <p:nvPicPr>
          <p:cNvPr id="8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704856" cy="144016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it-IT" sz="3200" b="1" dirty="0" smtClean="0">
                <a:solidFill>
                  <a:srgbClr val="0055D1"/>
                </a:solidFill>
              </a:rPr>
              <a:t>Piano Regionale della Prevenzione 2005 - 2007</a:t>
            </a:r>
            <a:endParaRPr lang="it-IT" sz="3200" b="1" i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5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622176" y="1628800"/>
            <a:ext cx="8198296" cy="3816424"/>
          </a:xfrm>
        </p:spPr>
        <p:txBody>
          <a:bodyPr/>
          <a:lstStyle/>
          <a:p>
            <a:pPr eaLnBrk="1" hangingPunct="1">
              <a:buClrTx/>
              <a:buSzPct val="91000"/>
              <a:buFont typeface="Arial"/>
              <a:buChar char="•"/>
            </a:pPr>
            <a:r>
              <a:rPr lang="it-IT" sz="2800" b="1" dirty="0" err="1">
                <a:ea typeface="ＭＳ Ｐゴシック" charset="0"/>
                <a:cs typeface="ＭＳ Ｐゴシック" charset="0"/>
              </a:rPr>
              <a:t>Macroarea</a:t>
            </a:r>
            <a:endParaRPr lang="it-IT" sz="2800" b="1" dirty="0">
              <a:ea typeface="ＭＳ Ｐゴシック" charset="0"/>
              <a:cs typeface="ＭＳ Ｐゴシック" charset="0"/>
            </a:endParaRPr>
          </a:p>
          <a:p>
            <a:pPr marL="319088" lvl="1" indent="0" eaLnBrk="1" hangingPunct="1">
              <a:buClrTx/>
              <a:buSzPct val="91000"/>
              <a:buNone/>
            </a:pPr>
            <a:r>
              <a:rPr lang="it-IT" sz="2800" dirty="0">
                <a:ea typeface="ＭＳ Ｐゴシック" charset="0"/>
              </a:rPr>
              <a:t>1. Medicina </a:t>
            </a:r>
            <a:r>
              <a:rPr lang="it-IT" sz="2800" dirty="0" smtClean="0">
                <a:ea typeface="ＭＳ Ｐゴシック" charset="0"/>
              </a:rPr>
              <a:t>predittiva</a:t>
            </a:r>
            <a:endParaRPr lang="it-IT" sz="2800" dirty="0">
              <a:ea typeface="ＭＳ Ｐゴシック" charset="0"/>
            </a:endParaRPr>
          </a:p>
          <a:p>
            <a:pPr eaLnBrk="1" hangingPunct="1">
              <a:spcBef>
                <a:spcPts val="1800"/>
              </a:spcBef>
              <a:buClrTx/>
              <a:buSzPct val="91000"/>
              <a:buFont typeface="Arial"/>
              <a:buChar char="•"/>
            </a:pPr>
            <a:r>
              <a:rPr lang="it-IT" sz="2800" b="1" dirty="0">
                <a:ea typeface="ＭＳ Ｐゴシック" charset="0"/>
                <a:cs typeface="ＭＳ Ｐゴシック" charset="0"/>
              </a:rPr>
              <a:t>Linea di intervento generale</a:t>
            </a:r>
          </a:p>
          <a:p>
            <a:pPr marL="319088" lvl="1" indent="0" eaLnBrk="1" hangingPunct="1">
              <a:buClrTx/>
              <a:buSzPct val="91000"/>
              <a:buNone/>
            </a:pPr>
            <a:r>
              <a:rPr lang="it-IT" sz="2800" dirty="0">
                <a:ea typeface="ＭＳ Ｐゴシック" charset="0"/>
              </a:rPr>
              <a:t>1.1 </a:t>
            </a:r>
            <a:r>
              <a:rPr lang="it-IT" sz="2800" dirty="0" smtClean="0">
                <a:ea typeface="ＭＳ Ｐゴシック" charset="0"/>
              </a:rPr>
              <a:t>Valutazione </a:t>
            </a:r>
            <a:r>
              <a:rPr lang="it-IT" sz="2800" dirty="0">
                <a:ea typeface="ＭＳ Ｐゴシック" charset="0"/>
              </a:rPr>
              <a:t>del rischio individuale di malattia </a:t>
            </a:r>
            <a:endParaRPr lang="it-IT" sz="2800" dirty="0" smtClean="0">
              <a:ea typeface="ＭＳ Ｐゴシック" charset="0"/>
            </a:endParaRPr>
          </a:p>
          <a:p>
            <a:pPr>
              <a:spcBef>
                <a:spcPts val="1800"/>
              </a:spcBef>
              <a:buClrTx/>
              <a:buSzPct val="91000"/>
              <a:buFont typeface="Arial"/>
              <a:buChar char="•"/>
            </a:pPr>
            <a:r>
              <a:rPr lang="it-IT" sz="2800" b="1" dirty="0">
                <a:ea typeface="ＭＳ Ｐゴシック" charset="0"/>
                <a:cs typeface="ＭＳ Ｐゴシック" charset="0"/>
              </a:rPr>
              <a:t>Obiettivo generale di salute del PNP 2010-</a:t>
            </a:r>
            <a:r>
              <a:rPr lang="it-IT" sz="2800" b="1" dirty="0" smtClean="0">
                <a:ea typeface="ＭＳ Ｐゴシック" charset="0"/>
                <a:cs typeface="ＭＳ Ｐゴシック" charset="0"/>
              </a:rPr>
              <a:t>12</a:t>
            </a:r>
            <a:endParaRPr lang="it-IT" sz="2800" b="1" dirty="0">
              <a:ea typeface="ＭＳ Ｐゴシック" charset="0"/>
              <a:cs typeface="ＭＳ Ｐゴシック" charset="0"/>
            </a:endParaRPr>
          </a:p>
          <a:p>
            <a:pPr marL="319088" lvl="1" indent="0">
              <a:lnSpc>
                <a:spcPct val="120000"/>
              </a:lnSpc>
              <a:buClrTx/>
              <a:buSzPct val="91000"/>
              <a:buNone/>
            </a:pPr>
            <a:r>
              <a:rPr lang="it-IT" sz="2800" dirty="0">
                <a:ea typeface="ＭＳ Ｐゴシック" charset="0"/>
              </a:rPr>
              <a:t>Prevenire mortalità e morbosità </a:t>
            </a:r>
          </a:p>
          <a:p>
            <a:pPr marL="319088" lvl="1" indent="0">
              <a:lnSpc>
                <a:spcPct val="120000"/>
              </a:lnSpc>
              <a:buClrTx/>
              <a:buSzPct val="91000"/>
              <a:buNone/>
            </a:pPr>
            <a:r>
              <a:rPr lang="it-IT" sz="2800" dirty="0" smtClean="0">
                <a:ea typeface="ＭＳ Ｐゴシック" charset="0"/>
              </a:rPr>
              <a:t>mediante </a:t>
            </a:r>
            <a:r>
              <a:rPr lang="it-IT" sz="2800" dirty="0">
                <a:ea typeface="ＭＳ Ｐゴシック" charset="0"/>
              </a:rPr>
              <a:t>la valutazione del Rischio </a:t>
            </a:r>
            <a:r>
              <a:rPr lang="it-IT" sz="2800" dirty="0" smtClean="0">
                <a:ea typeface="ＭＳ Ｐゴシック" charset="0"/>
              </a:rPr>
              <a:t>Cardio</a:t>
            </a:r>
            <a:r>
              <a:rPr lang="it-IT" sz="2800" dirty="0">
                <a:ea typeface="ＭＳ Ｐゴシック" charset="0"/>
              </a:rPr>
              <a:t>v</a:t>
            </a:r>
            <a:r>
              <a:rPr lang="it-IT" sz="2800" dirty="0" smtClean="0">
                <a:ea typeface="ＭＳ Ｐゴシック" charset="0"/>
              </a:rPr>
              <a:t>ascolare </a:t>
            </a:r>
            <a:r>
              <a:rPr lang="it-IT" sz="2800" dirty="0">
                <a:ea typeface="ＭＳ Ｐゴシック" charset="0"/>
              </a:rPr>
              <a:t>I</a:t>
            </a:r>
            <a:r>
              <a:rPr lang="it-IT" sz="2800" dirty="0" smtClean="0">
                <a:ea typeface="ＭＳ Ｐゴシック" charset="0"/>
              </a:rPr>
              <a:t>ndividuale</a:t>
            </a:r>
            <a:endParaRPr lang="it-IT" sz="2800" dirty="0">
              <a:ea typeface="ＭＳ Ｐゴシック" charset="0"/>
            </a:endParaRPr>
          </a:p>
        </p:txBody>
      </p:sp>
      <p:sp>
        <p:nvSpPr>
          <p:cNvPr id="13316" name="Segnaposto data 3"/>
          <p:cNvSpPr>
            <a:spLocks noGrp="1"/>
          </p:cNvSpPr>
          <p:nvPr>
            <p:ph type="dt" sz="quarter" idx="4294967295"/>
          </p:nvPr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it-IT" sz="1200">
              <a:solidFill>
                <a:srgbClr val="B5A788"/>
              </a:solidFill>
            </a:endParaRPr>
          </a:p>
          <a:p>
            <a:endParaRPr lang="it-IT" sz="1200">
              <a:solidFill>
                <a:srgbClr val="B5A788"/>
              </a:solidFill>
            </a:endParaRPr>
          </a:p>
        </p:txBody>
      </p:sp>
      <p:sp>
        <p:nvSpPr>
          <p:cNvPr id="13317" name="Segnaposto piè di pa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B5A788"/>
                </a:solidFill>
              </a:rPr>
              <a:t> </a:t>
            </a:r>
          </a:p>
          <a:p>
            <a:endParaRPr lang="it-IT" sz="1200">
              <a:solidFill>
                <a:srgbClr val="B5A788"/>
              </a:solidFill>
            </a:endParaRPr>
          </a:p>
        </p:txBody>
      </p:sp>
      <p:pic>
        <p:nvPicPr>
          <p:cNvPr id="8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704856" cy="144016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it-IT" sz="3200" b="1" dirty="0" smtClean="0">
                <a:solidFill>
                  <a:srgbClr val="0055D1"/>
                </a:solidFill>
              </a:rPr>
              <a:t>Piano Regionale della Prevenzione 2010 - 2012</a:t>
            </a:r>
            <a:endParaRPr lang="it-IT" sz="3200" b="1" i="1" dirty="0">
              <a:solidFill>
                <a:srgbClr val="0055D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9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520825" y="297780"/>
            <a:ext cx="61023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600" dirty="0" smtClean="0">
                <a:solidFill>
                  <a:srgbClr val="0055D1"/>
                </a:solidFill>
                <a:latin typeface="Arial"/>
                <a:cs typeface="Arial"/>
              </a:rPr>
              <a:t>Prevenzione del Rischio Cardiovascolare</a:t>
            </a:r>
            <a:endParaRPr lang="it-IT" sz="3600" dirty="0">
              <a:solidFill>
                <a:srgbClr val="0055D1"/>
              </a:solidFill>
              <a:latin typeface="Arial"/>
              <a:cs typeface="Arial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8352928" cy="4572000"/>
          </a:xfrm>
        </p:spPr>
        <p:txBody>
          <a:bodyPr anchor="ctr"/>
          <a:lstStyle/>
          <a:p>
            <a:pPr lvl="1">
              <a:spcBef>
                <a:spcPts val="0"/>
              </a:spcBef>
              <a:spcAft>
                <a:spcPts val="1800"/>
              </a:spcAft>
              <a:buClr>
                <a:srgbClr val="2B4185"/>
              </a:buClr>
              <a:buFont typeface="Arial"/>
              <a:buChar char="•"/>
            </a:pPr>
            <a:r>
              <a:rPr lang="it-IT" dirty="0">
                <a:ea typeface="ＭＳ Ｐゴシック" charset="0"/>
              </a:rPr>
              <a:t>Persone di età compresa </a:t>
            </a:r>
            <a:r>
              <a:rPr lang="it-IT" b="1" dirty="0">
                <a:ea typeface="ＭＳ Ｐゴシック" charset="0"/>
              </a:rPr>
              <a:t>tra 35 e 69 anni,</a:t>
            </a:r>
            <a:r>
              <a:rPr lang="it-IT" dirty="0">
                <a:ea typeface="ＭＳ Ｐゴシック" charset="0"/>
              </a:rPr>
              <a:t> che non hanno mai manifestato segni e/o sintomi di un accidente cardiovascolare maggiore, residenti in Puglia ed assistite dai </a:t>
            </a:r>
            <a:r>
              <a:rPr lang="it-IT" b="1" dirty="0">
                <a:ea typeface="ＭＳ Ｐゴシック" charset="0"/>
              </a:rPr>
              <a:t>MMG aderenti </a:t>
            </a:r>
            <a:r>
              <a:rPr lang="it-IT" dirty="0">
                <a:ea typeface="ＭＳ Ｐゴシック" charset="0"/>
              </a:rPr>
              <a:t>al </a:t>
            </a:r>
            <a:r>
              <a:rPr lang="it-IT" dirty="0" smtClean="0">
                <a:ea typeface="ＭＳ Ｐゴシック" charset="0"/>
              </a:rPr>
              <a:t>progetto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2B4185"/>
              </a:buClr>
              <a:buFont typeface="Arial"/>
              <a:buChar char="•"/>
            </a:pPr>
            <a:r>
              <a:rPr lang="it-IT" dirty="0" smtClean="0">
                <a:ea typeface="ＭＳ Ｐゴシック" charset="0"/>
              </a:rPr>
              <a:t>Periodo </a:t>
            </a:r>
            <a:r>
              <a:rPr lang="it-IT" dirty="0">
                <a:ea typeface="ＭＳ Ｐゴシック" charset="0"/>
              </a:rPr>
              <a:t>rilevazione: </a:t>
            </a:r>
            <a:r>
              <a:rPr lang="it-IT" b="1" dirty="0">
                <a:ea typeface="ＭＳ Ｐゴシック" charset="0"/>
              </a:rPr>
              <a:t>Gennaio 2008 – Dicembre </a:t>
            </a:r>
            <a:r>
              <a:rPr lang="it-IT" b="1" dirty="0" smtClean="0">
                <a:ea typeface="ＭＳ Ｐゴシック" charset="0"/>
              </a:rPr>
              <a:t>2011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2B4185"/>
              </a:buClr>
              <a:buFont typeface="Arial"/>
              <a:buChar char="•"/>
            </a:pPr>
            <a:r>
              <a:rPr lang="it-IT" dirty="0" smtClean="0">
                <a:ea typeface="ＭＳ Ｐゴシック" charset="0"/>
              </a:rPr>
              <a:t>Invio elenco dal MMG al </a:t>
            </a:r>
            <a:r>
              <a:rPr lang="it-IT" b="1" dirty="0" smtClean="0">
                <a:ea typeface="ＭＳ Ｐゴシック" charset="0"/>
              </a:rPr>
              <a:t>DSS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2B4185"/>
              </a:buClr>
              <a:buFont typeface="Arial"/>
              <a:buChar char="•"/>
            </a:pPr>
            <a:r>
              <a:rPr lang="it-IT" dirty="0" smtClean="0">
                <a:ea typeface="ＭＳ Ｐゴシック" charset="0"/>
              </a:rPr>
              <a:t>Trasferimento dei dati all’</a:t>
            </a:r>
            <a:r>
              <a:rPr lang="it-IT" b="1" dirty="0" smtClean="0">
                <a:ea typeface="ＭＳ Ｐゴシック" charset="0"/>
              </a:rPr>
              <a:t>OER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2B4185"/>
              </a:buClr>
              <a:buFont typeface="Arial"/>
              <a:buChar char="•"/>
            </a:pPr>
            <a:r>
              <a:rPr lang="it-IT" dirty="0" smtClean="0">
                <a:ea typeface="ＭＳ Ｐゴシック" charset="0"/>
              </a:rPr>
              <a:t>Analisi di qualità ed elaborazione con </a:t>
            </a:r>
            <a:r>
              <a:rPr lang="it-IT" i="1" dirty="0" smtClean="0">
                <a:ea typeface="ＭＳ Ｐゴシック" charset="0"/>
              </a:rPr>
              <a:t>software</a:t>
            </a:r>
            <a:r>
              <a:rPr lang="it-IT" dirty="0" smtClean="0">
                <a:ea typeface="ＭＳ Ｐゴシック" charset="0"/>
              </a:rPr>
              <a:t> Stata 11.0</a:t>
            </a:r>
          </a:p>
          <a:p>
            <a:pPr lvl="1">
              <a:lnSpc>
                <a:spcPct val="150000"/>
              </a:lnSpc>
              <a:buClr>
                <a:srgbClr val="2B4185"/>
              </a:buClr>
              <a:buFont typeface="Arial"/>
              <a:buChar char="•"/>
            </a:pPr>
            <a:endParaRPr lang="it-IT" dirty="0">
              <a:ea typeface="ＭＳ Ｐゴシック" charset="0"/>
            </a:endParaRPr>
          </a:p>
          <a:p>
            <a:pPr lvl="1">
              <a:lnSpc>
                <a:spcPct val="150000"/>
              </a:lnSpc>
              <a:buClr>
                <a:srgbClr val="2B4185"/>
              </a:buClr>
              <a:buFont typeface="Arial"/>
              <a:buChar char="•"/>
            </a:pPr>
            <a:endParaRPr lang="it-IT" dirty="0">
              <a:latin typeface="Corbel" charset="0"/>
              <a:ea typeface="MS PGothic" charset="0"/>
              <a:cs typeface="Corbel" charset="0"/>
            </a:endParaRPr>
          </a:p>
        </p:txBody>
      </p:sp>
      <p:pic>
        <p:nvPicPr>
          <p:cNvPr id="7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00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520825" y="297780"/>
            <a:ext cx="61023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600" dirty="0" smtClean="0">
                <a:solidFill>
                  <a:srgbClr val="0055D1"/>
                </a:solidFill>
                <a:latin typeface="Arial"/>
                <a:cs typeface="Arial"/>
              </a:rPr>
              <a:t>Prevenzione del Rischio Cardiovascolare</a:t>
            </a:r>
            <a:endParaRPr lang="it-IT" sz="3600" dirty="0">
              <a:solidFill>
                <a:srgbClr val="0055D1"/>
              </a:solidFill>
              <a:latin typeface="Arial"/>
              <a:cs typeface="Arial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611560" y="1523482"/>
            <a:ext cx="7844408" cy="936104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smtClean="0">
                <a:cs typeface="Arial" charset="0"/>
              </a:rPr>
              <a:t>Valore </a:t>
            </a:r>
            <a:r>
              <a:rPr lang="it-IT" sz="2400" b="1" dirty="0">
                <a:cs typeface="Arial" charset="0"/>
              </a:rPr>
              <a:t>atteso degli indicatori di </a:t>
            </a:r>
            <a:r>
              <a:rPr lang="it-IT" sz="2400" b="1" i="1" dirty="0">
                <a:cs typeface="Arial" charset="0"/>
              </a:rPr>
              <a:t>performance</a:t>
            </a:r>
            <a:r>
              <a:rPr lang="it-IT" sz="2400" b="1" dirty="0">
                <a:cs typeface="Arial" charset="0"/>
              </a:rPr>
              <a:t> </a:t>
            </a:r>
            <a:r>
              <a:rPr lang="it-IT" sz="2400" b="1" dirty="0" smtClean="0">
                <a:cs typeface="Arial" charset="0"/>
              </a:rPr>
              <a:t>identificato </a:t>
            </a:r>
            <a:r>
              <a:rPr lang="it-IT" sz="2400" b="1" dirty="0">
                <a:cs typeface="Arial" charset="0"/>
              </a:rPr>
              <a:t>nel piano di </a:t>
            </a:r>
            <a:r>
              <a:rPr lang="it-IT" sz="2400" b="1" dirty="0" smtClean="0">
                <a:cs typeface="Arial" charset="0"/>
              </a:rPr>
              <a:t>valutazione:</a:t>
            </a:r>
            <a:endParaRPr lang="it-IT" sz="2400" b="1" dirty="0">
              <a:cs typeface="Arial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5608144"/>
              </p:ext>
            </p:extLst>
          </p:nvPr>
        </p:nvGraphicFramePr>
        <p:xfrm>
          <a:off x="611560" y="2459586"/>
          <a:ext cx="8055072" cy="4281782"/>
        </p:xfrm>
        <a:graphic>
          <a:graphicData uri="http://schemas.openxmlformats.org/presentationml/2006/ole">
            <p:oleObj spid="_x0000_s16501" name="Documento" r:id="rId4" imgW="6463800" imgH="3656880" progId="Word.Document.12">
              <p:link updateAutomatic="1"/>
            </p:oleObj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81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263" y="6338888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93100" y="6424613"/>
            <a:ext cx="3397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7893" name="Immagine 6" descr="tabella rcv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898" b="76067"/>
          <a:stretch/>
        </p:blipFill>
        <p:spPr bwMode="auto">
          <a:xfrm>
            <a:off x="611560" y="2996952"/>
            <a:ext cx="801702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187624" y="4509120"/>
            <a:ext cx="1152128" cy="792088"/>
          </a:xfrm>
          <a:prstGeom prst="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" name="Immagine 1" descr="schema tracciato recor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" y="1844824"/>
            <a:ext cx="7594600" cy="81280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520825" y="297780"/>
            <a:ext cx="61023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 sz="4000">
                <a:solidFill>
                  <a:schemeClr val="tx2"/>
                </a:solidFill>
                <a:latin typeface="Century Gothic" pitchFamily="1" charset="0"/>
              </a:defRPr>
            </a:lvl2pPr>
            <a:lvl3pPr>
              <a:defRPr sz="4000">
                <a:solidFill>
                  <a:schemeClr val="tx2"/>
                </a:solidFill>
                <a:latin typeface="Century Gothic" pitchFamily="1" charset="0"/>
              </a:defRPr>
            </a:lvl3pPr>
            <a:lvl4pPr>
              <a:defRPr sz="4000">
                <a:solidFill>
                  <a:schemeClr val="tx2"/>
                </a:solidFill>
                <a:latin typeface="Century Gothic" pitchFamily="1" charset="0"/>
              </a:defRPr>
            </a:lvl4pPr>
            <a:lvl5pPr>
              <a:defRPr sz="4000">
                <a:solidFill>
                  <a:schemeClr val="tx2"/>
                </a:solidFill>
                <a:latin typeface="Century Gothic" pitchFamily="1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1" charset="0"/>
              </a:defRPr>
            </a:lvl9pPr>
          </a:lstStyle>
          <a:p>
            <a:pPr algn="ctr"/>
            <a:r>
              <a:rPr lang="it-IT" sz="3600" dirty="0" smtClean="0">
                <a:solidFill>
                  <a:srgbClr val="0055D1"/>
                </a:solidFill>
                <a:latin typeface="Arial"/>
                <a:cs typeface="Arial"/>
              </a:rPr>
              <a:t>Prevenzione del Rischio Cardiovascolare</a:t>
            </a:r>
            <a:endParaRPr lang="it-IT" sz="3600" dirty="0">
              <a:solidFill>
                <a:srgbClr val="0055D1"/>
              </a:solidFill>
              <a:latin typeface="Arial"/>
              <a:cs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07096" y="59492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Accordo Integrativo Regionale per la Medicina </a:t>
            </a:r>
            <a:r>
              <a:rPr lang="it-IT" i="1" dirty="0" smtClean="0"/>
              <a:t>Generale ACN </a:t>
            </a:r>
            <a:r>
              <a:rPr lang="it-IT" i="1" dirty="0"/>
              <a:t>29/07/2009 e ACN 08/07/2010. Approvazione. Rettifica </a:t>
            </a:r>
            <a:r>
              <a:rPr lang="it-IT" i="1" dirty="0" smtClean="0"/>
              <a:t>DDGGRR n</a:t>
            </a:r>
            <a:r>
              <a:rPr lang="it-IT" i="1" dirty="0"/>
              <a:t>.5/03 e n. 936/05 e </a:t>
            </a:r>
            <a:r>
              <a:rPr lang="it-IT" i="1" dirty="0" err="1" smtClean="0"/>
              <a:t>smi</a:t>
            </a:r>
            <a:endParaRPr lang="it-IT" i="1" dirty="0"/>
          </a:p>
        </p:txBody>
      </p:sp>
      <p:pic>
        <p:nvPicPr>
          <p:cNvPr id="10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8" t="8243" r="10756" b="6366"/>
          <a:stretch>
            <a:fillRect/>
          </a:stretch>
        </p:blipFill>
        <p:spPr bwMode="auto">
          <a:xfrm>
            <a:off x="7859588" y="18864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53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4486</TotalTime>
  <Words>1405</Words>
  <Application>Microsoft Macintosh PowerPoint</Application>
  <PresentationFormat>Presentazione su schermo (4:3)</PresentationFormat>
  <Paragraphs>333</Paragraphs>
  <Slides>40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2" baseType="lpstr">
      <vt:lpstr>Universo</vt:lpstr>
      <vt:lpstr>\\localhost\Users\iMac\Desktop\Macintosh HD:Users:iMac:Documents:SERENA:RISCHIO CV:varie:indicatori_prp_Puglia.doc!OLE_LINK1</vt:lpstr>
      <vt:lpstr>PIANO REGIONALE DELLA PREVENZIONE 2010 - 2012</vt:lpstr>
      <vt:lpstr>Introduzione</vt:lpstr>
      <vt:lpstr>Il Rischio Cardiovascolare  Globale Assoluto  nel Piano Regionale della Prevenzione</vt:lpstr>
      <vt:lpstr>Piano Regionale della Prevenzione 2005 - 2007</vt:lpstr>
      <vt:lpstr>Piano Regionale della Prevenzione 2005 - 2007</vt:lpstr>
      <vt:lpstr>Piano Regionale della Prevenzione 2010 - 2012</vt:lpstr>
      <vt:lpstr>Diapositiva 7</vt:lpstr>
      <vt:lpstr>Diapositiva 8</vt:lpstr>
      <vt:lpstr>Diapositiva 9</vt:lpstr>
      <vt:lpstr>Analisi dei dati:  Medici di Medicina Generale</vt:lpstr>
      <vt:lpstr>Medici di Medicina Generale, per Asl</vt:lpstr>
      <vt:lpstr>Proporzione di MMG partecipanti al progetto sul totale dei MMG, per Asl</vt:lpstr>
      <vt:lpstr>MMG  che hanno effettuato la rilevazione  del RCV al 40% degli assistiti, per Asl</vt:lpstr>
      <vt:lpstr>MMG  che hanno effettuato la rilevazione del RCV per biennio e per Asl</vt:lpstr>
      <vt:lpstr>Analisi dei dati:  Popolazione screenata</vt:lpstr>
      <vt:lpstr>Descrizione del campione</vt:lpstr>
      <vt:lpstr>N° di assistiti  a cui è stato calcolato RCV, per Asl:  biennio 2008 - 2009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Prevalenza di alcuni fattori di rischio </vt:lpstr>
      <vt:lpstr>Analisi dei dati:  Conclusioni e criticità</vt:lpstr>
      <vt:lpstr>Summary </vt:lpstr>
      <vt:lpstr>Criticità</vt:lpstr>
      <vt:lpstr>Criticità</vt:lpstr>
      <vt:lpstr>Criticità</vt:lpstr>
      <vt:lpstr>Criticità </vt:lpstr>
      <vt:lpstr>Criticità </vt:lpstr>
      <vt:lpstr>Criticità </vt:lpstr>
      <vt:lpstr>Criticità </vt:lpstr>
      <vt:lpstr>Criticità </vt:lpstr>
      <vt:lpstr>Criticità </vt:lpstr>
      <vt:lpstr>Quindi…</vt:lpstr>
      <vt:lpstr>Diapositiva 40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CARDIORISCHIO</dc:title>
  <dc:creator>mary</dc:creator>
  <cp:lastModifiedBy>FIMMG Bari</cp:lastModifiedBy>
  <cp:revision>541</cp:revision>
  <cp:lastPrinted>2012-12-14T11:41:12Z</cp:lastPrinted>
  <dcterms:created xsi:type="dcterms:W3CDTF">2010-05-25T13:34:33Z</dcterms:created>
  <dcterms:modified xsi:type="dcterms:W3CDTF">2012-12-15T07:47:00Z</dcterms:modified>
</cp:coreProperties>
</file>